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  <p:sldMasterId id="2147483679" r:id="rId2"/>
    <p:sldMasterId id="2147483680" r:id="rId3"/>
    <p:sldMasterId id="2147483681" r:id="rId4"/>
    <p:sldMasterId id="2147483682" r:id="rId5"/>
  </p:sldMasterIdLst>
  <p:notesMasterIdLst>
    <p:notesMasterId r:id="rId40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C68CD595-F83F-488A-820E-95FD7DF34EC9}">
  <a:tblStyle styleId="{C68CD595-F83F-488A-820E-95FD7DF34EC9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073675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Shape 3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5" name="Shape 3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 flipH="1">
            <a:off x="0" y="6248400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63" name="Shape 63"/>
          <p:cNvSpPr/>
          <p:nvPr/>
        </p:nvSpPr>
        <p:spPr>
          <a:xfrm rot="-120272">
            <a:off x="918043" y="6170451"/>
            <a:ext cx="7396425" cy="294012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64" name="Shape 64"/>
          <p:cNvSpPr/>
          <p:nvPr/>
        </p:nvSpPr>
        <p:spPr>
          <a:xfrm rot="10800000" flipH="1">
            <a:off x="0" y="-937"/>
            <a:ext cx="9143999" cy="1448737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65" name="Shape 65"/>
          <p:cNvSpPr/>
          <p:nvPr/>
        </p:nvSpPr>
        <p:spPr>
          <a:xfrm rot="10800000" flipH="1">
            <a:off x="0" y="0"/>
            <a:ext cx="9143999" cy="1366733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66" name="Shape 66"/>
          <p:cNvSpPr/>
          <p:nvPr/>
        </p:nvSpPr>
        <p:spPr>
          <a:xfrm rot="-240126">
            <a:off x="700792" y="702629"/>
            <a:ext cx="498615" cy="448686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8" name="Shape 68"/>
          <p:cNvSpPr/>
          <p:nvPr/>
        </p:nvSpPr>
        <p:spPr>
          <a:xfrm rot="-120272">
            <a:off x="915325" y="6289621"/>
            <a:ext cx="7396425" cy="316143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69" name="Shape 69"/>
          <p:cNvSpPr/>
          <p:nvPr/>
        </p:nvSpPr>
        <p:spPr>
          <a:xfrm flipH="1">
            <a:off x="0" y="6327648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 flipH="1">
            <a:off x="0" y="6248400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72" name="Shape 72"/>
          <p:cNvSpPr/>
          <p:nvPr/>
        </p:nvSpPr>
        <p:spPr>
          <a:xfrm rot="-120272">
            <a:off x="918043" y="6170451"/>
            <a:ext cx="7396425" cy="294012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73" name="Shape 73"/>
          <p:cNvSpPr/>
          <p:nvPr/>
        </p:nvSpPr>
        <p:spPr>
          <a:xfrm rot="10800000" flipH="1">
            <a:off x="0" y="-937"/>
            <a:ext cx="9143999" cy="1448737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-120001">
            <a:off x="998773" y="5784355"/>
            <a:ext cx="5570193" cy="4736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5" name="Shape 75"/>
          <p:cNvSpPr/>
          <p:nvPr/>
        </p:nvSpPr>
        <p:spPr>
          <a:xfrm rot="10800000" flipH="1">
            <a:off x="0" y="0"/>
            <a:ext cx="9143999" cy="1366733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76" name="Shape 76"/>
          <p:cNvSpPr/>
          <p:nvPr/>
        </p:nvSpPr>
        <p:spPr>
          <a:xfrm rot="-120272">
            <a:off x="915325" y="6289621"/>
            <a:ext cx="7396425" cy="316143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77" name="Shape 77"/>
          <p:cNvSpPr/>
          <p:nvPr/>
        </p:nvSpPr>
        <p:spPr>
          <a:xfrm flipH="1">
            <a:off x="0" y="6327648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 flipH="1">
            <a:off x="0" y="6248400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80" name="Shape 80"/>
          <p:cNvSpPr/>
          <p:nvPr/>
        </p:nvSpPr>
        <p:spPr>
          <a:xfrm rot="-120272">
            <a:off x="918043" y="6170451"/>
            <a:ext cx="7396425" cy="294012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81" name="Shape 81"/>
          <p:cNvSpPr/>
          <p:nvPr/>
        </p:nvSpPr>
        <p:spPr>
          <a:xfrm rot="10800000" flipH="1">
            <a:off x="0" y="-937"/>
            <a:ext cx="9143999" cy="1448737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82" name="Shape 82"/>
          <p:cNvSpPr/>
          <p:nvPr/>
        </p:nvSpPr>
        <p:spPr>
          <a:xfrm rot="10800000" flipH="1">
            <a:off x="0" y="0"/>
            <a:ext cx="9143999" cy="1366733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83" name="Shape 83"/>
          <p:cNvSpPr/>
          <p:nvPr/>
        </p:nvSpPr>
        <p:spPr>
          <a:xfrm rot="-120272">
            <a:off x="915325" y="6289621"/>
            <a:ext cx="7396425" cy="316143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84" name="Shape 84"/>
          <p:cNvSpPr/>
          <p:nvPr/>
        </p:nvSpPr>
        <p:spPr>
          <a:xfrm flipH="1">
            <a:off x="0" y="6327648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4724400" y="0"/>
            <a:ext cx="3012140" cy="6854063"/>
          </a:xfrm>
          <a:custGeom>
            <a:avLst/>
            <a:gdLst/>
            <a:ahLst/>
            <a:cxnLst/>
            <a:rect l="0" t="0" r="0" b="0"/>
            <a:pathLst>
              <a:path w="3012141" h="6854064" extrusionOk="0">
                <a:moveTo>
                  <a:pt x="2623817" y="0"/>
                </a:moveTo>
                <a:lnTo>
                  <a:pt x="2791741" y="608783"/>
                </a:lnTo>
                <a:lnTo>
                  <a:pt x="1826176" y="1301537"/>
                </a:lnTo>
                <a:lnTo>
                  <a:pt x="2130539" y="2466623"/>
                </a:lnTo>
                <a:lnTo>
                  <a:pt x="1175470" y="3190866"/>
                </a:lnTo>
                <a:lnTo>
                  <a:pt x="1469337" y="4355952"/>
                </a:lnTo>
                <a:lnTo>
                  <a:pt x="493277" y="5080194"/>
                </a:lnTo>
                <a:lnTo>
                  <a:pt x="808135" y="6255776"/>
                </a:lnTo>
                <a:lnTo>
                  <a:pt x="0" y="6854064"/>
                </a:lnTo>
                <a:lnTo>
                  <a:pt x="388325" y="6854064"/>
                </a:lnTo>
                <a:lnTo>
                  <a:pt x="1007545" y="6308258"/>
                </a:lnTo>
                <a:lnTo>
                  <a:pt x="713678" y="5122179"/>
                </a:lnTo>
                <a:lnTo>
                  <a:pt x="1679242" y="4408433"/>
                </a:lnTo>
                <a:lnTo>
                  <a:pt x="1364384" y="3232851"/>
                </a:lnTo>
                <a:lnTo>
                  <a:pt x="2361435" y="2498112"/>
                </a:lnTo>
                <a:lnTo>
                  <a:pt x="2015091" y="1343522"/>
                </a:lnTo>
                <a:lnTo>
                  <a:pt x="3012141" y="608783"/>
                </a:lnTo>
                <a:lnTo>
                  <a:pt x="2833722" y="0"/>
                </a:lnTo>
              </a:path>
            </a:pathLst>
          </a:cu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grpSp>
        <p:nvGrpSpPr>
          <p:cNvPr id="91" name="Shape 91"/>
          <p:cNvGrpSpPr/>
          <p:nvPr/>
        </p:nvGrpSpPr>
        <p:grpSpPr>
          <a:xfrm>
            <a:off x="4571999" y="0"/>
            <a:ext cx="4546600" cy="6857999"/>
            <a:chOff x="1447" y="0"/>
            <a:chExt cx="2863" cy="4319"/>
          </a:xfrm>
        </p:grpSpPr>
        <p:sp>
          <p:nvSpPr>
            <p:cNvPr id="92" name="Shape 92"/>
            <p:cNvSpPr/>
            <p:nvPr/>
          </p:nvSpPr>
          <p:spPr>
            <a:xfrm>
              <a:off x="1447" y="0"/>
              <a:ext cx="1885" cy="4319"/>
            </a:xfrm>
            <a:custGeom>
              <a:avLst/>
              <a:gdLst/>
              <a:ahLst/>
              <a:cxnLst/>
              <a:rect l="0" t="0" r="0" b="0"/>
              <a:pathLst>
                <a:path w="1886" h="4320" extrusionOk="0">
                  <a:moveTo>
                    <a:pt x="1719" y="0"/>
                  </a:moveTo>
                  <a:lnTo>
                    <a:pt x="1813" y="357"/>
                  </a:lnTo>
                  <a:lnTo>
                    <a:pt x="1194" y="805"/>
                  </a:lnTo>
                  <a:lnTo>
                    <a:pt x="1393" y="1544"/>
                  </a:lnTo>
                  <a:lnTo>
                    <a:pt x="777" y="1991"/>
                  </a:lnTo>
                  <a:lnTo>
                    <a:pt x="972" y="2734"/>
                  </a:lnTo>
                  <a:lnTo>
                    <a:pt x="355" y="3178"/>
                  </a:lnTo>
                  <a:lnTo>
                    <a:pt x="554" y="3921"/>
                  </a:lnTo>
                  <a:lnTo>
                    <a:pt x="0" y="4320"/>
                  </a:lnTo>
                  <a:lnTo>
                    <a:pt x="109" y="4320"/>
                  </a:lnTo>
                  <a:lnTo>
                    <a:pt x="623" y="3948"/>
                  </a:lnTo>
                  <a:lnTo>
                    <a:pt x="430" y="3205"/>
                  </a:lnTo>
                  <a:lnTo>
                    <a:pt x="1045" y="2761"/>
                  </a:lnTo>
                  <a:lnTo>
                    <a:pt x="850" y="2018"/>
                  </a:lnTo>
                  <a:lnTo>
                    <a:pt x="1468" y="1572"/>
                  </a:lnTo>
                  <a:lnTo>
                    <a:pt x="1271" y="830"/>
                  </a:lnTo>
                  <a:lnTo>
                    <a:pt x="1886" y="386"/>
                  </a:lnTo>
                  <a:lnTo>
                    <a:pt x="1788" y="0"/>
                  </a:lnTo>
                  <a:lnTo>
                    <a:pt x="1719" y="0"/>
                  </a:lnTo>
                  <a:close/>
                </a:path>
              </a:pathLst>
            </a:custGeom>
            <a:solidFill>
              <a:srgbClr val="A64129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1559" y="0"/>
              <a:ext cx="1978" cy="4319"/>
            </a:xfrm>
            <a:custGeom>
              <a:avLst/>
              <a:gdLst/>
              <a:ahLst/>
              <a:cxnLst/>
              <a:rect l="0" t="0" r="0" b="0"/>
              <a:pathLst>
                <a:path w="1979" h="4320" extrusionOk="0">
                  <a:moveTo>
                    <a:pt x="1673" y="0"/>
                  </a:moveTo>
                  <a:lnTo>
                    <a:pt x="1777" y="382"/>
                  </a:lnTo>
                  <a:lnTo>
                    <a:pt x="1160" y="830"/>
                  </a:lnTo>
                  <a:lnTo>
                    <a:pt x="1357" y="1570"/>
                  </a:lnTo>
                  <a:lnTo>
                    <a:pt x="743" y="2016"/>
                  </a:lnTo>
                  <a:lnTo>
                    <a:pt x="936" y="2759"/>
                  </a:lnTo>
                  <a:lnTo>
                    <a:pt x="319" y="3204"/>
                  </a:lnTo>
                  <a:lnTo>
                    <a:pt x="517" y="3947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717" y="4025"/>
                  </a:lnTo>
                  <a:lnTo>
                    <a:pt x="521" y="3280"/>
                  </a:lnTo>
                  <a:lnTo>
                    <a:pt x="1136" y="2836"/>
                  </a:lnTo>
                  <a:lnTo>
                    <a:pt x="941" y="2093"/>
                  </a:lnTo>
                  <a:lnTo>
                    <a:pt x="1559" y="1648"/>
                  </a:lnTo>
                  <a:lnTo>
                    <a:pt x="1362" y="905"/>
                  </a:lnTo>
                  <a:lnTo>
                    <a:pt x="1979" y="461"/>
                  </a:lnTo>
                  <a:lnTo>
                    <a:pt x="1859" y="0"/>
                  </a:lnTo>
                  <a:lnTo>
                    <a:pt x="1673" y="0"/>
                  </a:lnTo>
                  <a:close/>
                </a:path>
              </a:pathLst>
            </a:custGeom>
            <a:solidFill>
              <a:srgbClr val="384452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2090" y="0"/>
              <a:ext cx="1805" cy="4319"/>
            </a:xfrm>
            <a:custGeom>
              <a:avLst/>
              <a:gdLst/>
              <a:ahLst/>
              <a:cxnLst/>
              <a:rect l="0" t="0" r="0" b="0"/>
              <a:pathLst>
                <a:path w="1806" h="4320" extrusionOk="0">
                  <a:moveTo>
                    <a:pt x="1462" y="0"/>
                  </a:moveTo>
                  <a:lnTo>
                    <a:pt x="1604" y="510"/>
                  </a:lnTo>
                  <a:lnTo>
                    <a:pt x="987" y="958"/>
                  </a:lnTo>
                  <a:lnTo>
                    <a:pt x="1183" y="1696"/>
                  </a:lnTo>
                  <a:lnTo>
                    <a:pt x="570" y="2142"/>
                  </a:lnTo>
                  <a:lnTo>
                    <a:pt x="764" y="2885"/>
                  </a:lnTo>
                  <a:lnTo>
                    <a:pt x="147" y="3329"/>
                  </a:lnTo>
                  <a:lnTo>
                    <a:pt x="344" y="4072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544" y="4151"/>
                  </a:lnTo>
                  <a:lnTo>
                    <a:pt x="349" y="3406"/>
                  </a:lnTo>
                  <a:lnTo>
                    <a:pt x="965" y="2961"/>
                  </a:lnTo>
                  <a:lnTo>
                    <a:pt x="768" y="2220"/>
                  </a:lnTo>
                  <a:lnTo>
                    <a:pt x="1385" y="1776"/>
                  </a:lnTo>
                  <a:lnTo>
                    <a:pt x="1189" y="1031"/>
                  </a:lnTo>
                  <a:lnTo>
                    <a:pt x="1806" y="586"/>
                  </a:lnTo>
                  <a:lnTo>
                    <a:pt x="1647" y="0"/>
                  </a:lnTo>
                  <a:lnTo>
                    <a:pt x="1462" y="0"/>
                  </a:lnTo>
                  <a:close/>
                </a:path>
              </a:pathLst>
            </a:custGeom>
            <a:solidFill>
              <a:srgbClr val="F68C1F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2463" y="0"/>
              <a:ext cx="1847" cy="4319"/>
            </a:xfrm>
            <a:custGeom>
              <a:avLst/>
              <a:gdLst/>
              <a:ahLst/>
              <a:cxnLst/>
              <a:rect l="0" t="0" r="0" b="0"/>
              <a:pathLst>
                <a:path w="1848" h="4320" extrusionOk="0">
                  <a:moveTo>
                    <a:pt x="1311" y="0"/>
                  </a:moveTo>
                  <a:lnTo>
                    <a:pt x="1475" y="606"/>
                  </a:lnTo>
                  <a:lnTo>
                    <a:pt x="856" y="1055"/>
                  </a:lnTo>
                  <a:lnTo>
                    <a:pt x="1054" y="1794"/>
                  </a:lnTo>
                  <a:lnTo>
                    <a:pt x="439" y="2240"/>
                  </a:lnTo>
                  <a:lnTo>
                    <a:pt x="634" y="2981"/>
                  </a:lnTo>
                  <a:lnTo>
                    <a:pt x="16" y="3428"/>
                  </a:lnTo>
                  <a:lnTo>
                    <a:pt x="215" y="4169"/>
                  </a:lnTo>
                  <a:lnTo>
                    <a:pt x="0" y="4320"/>
                  </a:lnTo>
                  <a:lnTo>
                    <a:pt x="570" y="4320"/>
                  </a:lnTo>
                  <a:lnTo>
                    <a:pt x="584" y="4304"/>
                  </a:lnTo>
                  <a:lnTo>
                    <a:pt x="391" y="3570"/>
                  </a:lnTo>
                  <a:lnTo>
                    <a:pt x="1005" y="3118"/>
                  </a:lnTo>
                  <a:lnTo>
                    <a:pt x="810" y="2380"/>
                  </a:lnTo>
                  <a:lnTo>
                    <a:pt x="1422" y="1936"/>
                  </a:lnTo>
                  <a:lnTo>
                    <a:pt x="1229" y="1193"/>
                  </a:lnTo>
                  <a:lnTo>
                    <a:pt x="1848" y="743"/>
                  </a:lnTo>
                  <a:lnTo>
                    <a:pt x="1650" y="0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A4BDC0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</p:grpSp>
      <p:sp>
        <p:nvSpPr>
          <p:cNvPr id="96" name="Shape 96"/>
          <p:cNvSpPr txBox="1">
            <a:spLocks noGrp="1"/>
          </p:cNvSpPr>
          <p:nvPr>
            <p:ph type="ctrTitle"/>
          </p:nvPr>
        </p:nvSpPr>
        <p:spPr>
          <a:xfrm>
            <a:off x="685800" y="995251"/>
            <a:ext cx="5258700" cy="154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ubTitle" idx="1"/>
          </p:nvPr>
        </p:nvSpPr>
        <p:spPr>
          <a:xfrm>
            <a:off x="685800" y="2648555"/>
            <a:ext cx="5258700" cy="103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 rot="-5400000">
            <a:off x="6281180" y="3995181"/>
            <a:ext cx="1205741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 sz="3600">
                <a:solidFill>
                  <a:schemeClr val="dk1"/>
                </a:solidFill>
              </a:defRPr>
            </a:lvl1pPr>
            <a:lvl2pPr rtl="0">
              <a:defRPr sz="3600">
                <a:solidFill>
                  <a:schemeClr val="dk1"/>
                </a:solidFill>
              </a:defRPr>
            </a:lvl2pPr>
            <a:lvl3pPr rtl="0">
              <a:defRPr sz="3600">
                <a:solidFill>
                  <a:schemeClr val="dk1"/>
                </a:solidFill>
              </a:defRPr>
            </a:lvl3pPr>
            <a:lvl4pPr rtl="0">
              <a:defRPr sz="3600">
                <a:solidFill>
                  <a:schemeClr val="dk1"/>
                </a:solidFill>
              </a:defRPr>
            </a:lvl4pPr>
            <a:lvl5pPr rtl="0">
              <a:defRPr sz="3600">
                <a:solidFill>
                  <a:schemeClr val="dk1"/>
                </a:solidFill>
              </a:defRPr>
            </a:lvl5pPr>
            <a:lvl6pPr rtl="0">
              <a:defRPr sz="3600">
                <a:solidFill>
                  <a:schemeClr val="dk1"/>
                </a:solidFill>
              </a:defRPr>
            </a:lvl6pPr>
            <a:lvl7pPr rtl="0">
              <a:defRPr sz="3600">
                <a:solidFill>
                  <a:schemeClr val="dk1"/>
                </a:solidFill>
              </a:defRPr>
            </a:lvl7pPr>
            <a:lvl8pPr rtl="0">
              <a:defRPr sz="3600">
                <a:solidFill>
                  <a:schemeClr val="dk1"/>
                </a:solidFill>
              </a:defRPr>
            </a:lvl8pPr>
            <a:lvl9pPr rtl="0"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 rot="-5400000">
            <a:off x="6281180" y="3995181"/>
            <a:ext cx="1205741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rgbClr val="A5BDC0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 sz="3600">
                <a:solidFill>
                  <a:srgbClr val="A64128"/>
                </a:solidFill>
              </a:defRPr>
            </a:lvl1pPr>
            <a:lvl2pPr rtl="0">
              <a:defRPr sz="3600">
                <a:solidFill>
                  <a:srgbClr val="A64128"/>
                </a:solidFill>
              </a:defRPr>
            </a:lvl2pPr>
            <a:lvl3pPr rtl="0">
              <a:defRPr sz="3600">
                <a:solidFill>
                  <a:srgbClr val="A64128"/>
                </a:solidFill>
              </a:defRPr>
            </a:lvl3pPr>
            <a:lvl4pPr rtl="0">
              <a:defRPr sz="3600">
                <a:solidFill>
                  <a:srgbClr val="A64128"/>
                </a:solidFill>
              </a:defRPr>
            </a:lvl4pPr>
            <a:lvl5pPr rtl="0">
              <a:defRPr sz="3600">
                <a:solidFill>
                  <a:srgbClr val="A64128"/>
                </a:solidFill>
              </a:defRPr>
            </a:lvl5pPr>
            <a:lvl6pPr rtl="0">
              <a:defRPr sz="3600">
                <a:solidFill>
                  <a:srgbClr val="A64128"/>
                </a:solidFill>
              </a:defRPr>
            </a:lvl6pPr>
            <a:lvl7pPr rtl="0">
              <a:defRPr sz="3600">
                <a:solidFill>
                  <a:srgbClr val="A64128"/>
                </a:solidFill>
              </a:defRPr>
            </a:lvl7pPr>
            <a:lvl8pPr rtl="0">
              <a:defRPr sz="3600">
                <a:solidFill>
                  <a:srgbClr val="A64128"/>
                </a:solidFill>
              </a:defRPr>
            </a:lvl8pPr>
            <a:lvl9pPr rtl="0">
              <a:defRPr sz="3600">
                <a:solidFill>
                  <a:srgbClr val="A64128"/>
                </a:solidFill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dk1"/>
                </a:solidFill>
              </a:defRPr>
            </a:lvl1pPr>
            <a:lvl2pPr rtl="0">
              <a:defRPr>
                <a:solidFill>
                  <a:schemeClr val="dk1"/>
                </a:solidFill>
              </a:defRPr>
            </a:lvl2pPr>
            <a:lvl3pPr rtl="0">
              <a:defRPr>
                <a:solidFill>
                  <a:schemeClr val="dk1"/>
                </a:solidFill>
              </a:defRPr>
            </a:lvl3pPr>
            <a:lvl4pPr rtl="0">
              <a:defRPr>
                <a:solidFill>
                  <a:schemeClr val="dk1"/>
                </a:solidFill>
              </a:defRPr>
            </a:lvl4pPr>
            <a:lvl5pPr rtl="0">
              <a:defRPr>
                <a:solidFill>
                  <a:schemeClr val="dk1"/>
                </a:solidFill>
              </a:defRPr>
            </a:lvl5pPr>
            <a:lvl6pPr rtl="0">
              <a:defRPr>
                <a:solidFill>
                  <a:schemeClr val="dk1"/>
                </a:solidFill>
              </a:defRPr>
            </a:lvl6pPr>
            <a:lvl7pPr rtl="0">
              <a:defRPr>
                <a:solidFill>
                  <a:schemeClr val="dk1"/>
                </a:solidFill>
              </a:defRPr>
            </a:lvl7pPr>
            <a:lvl8pPr rtl="0">
              <a:defRPr>
                <a:solidFill>
                  <a:schemeClr val="dk1"/>
                </a:solidFill>
              </a:defRPr>
            </a:lvl8pPr>
            <a:lvl9pPr rtl="0"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9" name="Shape 109"/>
          <p:cNvSpPr/>
          <p:nvPr/>
        </p:nvSpPr>
        <p:spPr>
          <a:xfrm rot="-5400000">
            <a:off x="6281180" y="3995181"/>
            <a:ext cx="1205741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 b="1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 b="1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 b="1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 b="1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 b="1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 b="1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 b="1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 b="1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2" name="Shape 112"/>
          <p:cNvSpPr/>
          <p:nvPr/>
        </p:nvSpPr>
        <p:spPr>
          <a:xfrm rot="10800000">
            <a:off x="7938258" y="0"/>
            <a:ext cx="1205741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13" name="Shape 113"/>
          <p:cNvSpPr/>
          <p:nvPr/>
        </p:nvSpPr>
        <p:spPr>
          <a:xfrm rot="5400000">
            <a:off x="1657077" y="-1657077"/>
            <a:ext cx="1205741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 rot="-5400000">
            <a:off x="6281180" y="3995181"/>
            <a:ext cx="1205741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 rot="10800000" flipH="1">
            <a:off x="0" y="3979800"/>
            <a:ext cx="9144000" cy="28781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0" y="3190900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22" name="Shape 122"/>
          <p:cNvSpPr/>
          <p:nvPr/>
        </p:nvSpPr>
        <p:spPr>
          <a:xfrm rot="10800000" flipH="1">
            <a:off x="0" y="39804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ctrTitle"/>
          </p:nvPr>
        </p:nvSpPr>
        <p:spPr>
          <a:xfrm>
            <a:off x="685800" y="2329190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88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 rot="10800000" flipH="1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27" name="Shape 127"/>
          <p:cNvSpPr/>
          <p:nvPr/>
        </p:nvSpPr>
        <p:spPr>
          <a:xfrm flipH="1">
            <a:off x="4526627" y="761799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28" name="Shape 128"/>
          <p:cNvSpPr/>
          <p:nvPr/>
        </p:nvSpPr>
        <p:spPr>
          <a:xfrm rot="10800000">
            <a:off x="4526627" y="15513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 rot="10800000" flipH="1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33" name="Shape 133"/>
          <p:cNvSpPr/>
          <p:nvPr/>
        </p:nvSpPr>
        <p:spPr>
          <a:xfrm rot="10800000">
            <a:off x="4526627" y="15513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36" name="Shape 136"/>
          <p:cNvSpPr/>
          <p:nvPr/>
        </p:nvSpPr>
        <p:spPr>
          <a:xfrm flipH="1">
            <a:off x="4526627" y="761799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/>
        </p:nvSpPr>
        <p:spPr>
          <a:xfrm rot="10800000" flipH="1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40" name="Shape 140"/>
          <p:cNvSpPr/>
          <p:nvPr/>
        </p:nvSpPr>
        <p:spPr>
          <a:xfrm flipH="1">
            <a:off x="4526627" y="761799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2" name="Shape 142"/>
          <p:cNvSpPr/>
          <p:nvPr/>
        </p:nvSpPr>
        <p:spPr>
          <a:xfrm rot="10800000">
            <a:off x="4526627" y="15513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 rot="10800000" flipH="1">
            <a:off x="0" y="5883599"/>
            <a:ext cx="9144000" cy="9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45" name="Shape 145"/>
          <p:cNvSpPr/>
          <p:nvPr/>
        </p:nvSpPr>
        <p:spPr>
          <a:xfrm flipH="1">
            <a:off x="4526627" y="5094446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46" name="Shape 146"/>
          <p:cNvSpPr/>
          <p:nvPr/>
        </p:nvSpPr>
        <p:spPr>
          <a:xfrm rot="10800000">
            <a:off x="4526627" y="5884005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5895635"/>
            <a:ext cx="8229600" cy="67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2400" i="1">
                <a:solidFill>
                  <a:schemeClr val="dk2"/>
                </a:solidFill>
              </a:defRPr>
            </a:lvl1pPr>
            <a:lvl2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2400" i="1">
                <a:solidFill>
                  <a:schemeClr val="dk2"/>
                </a:solidFill>
              </a:defRPr>
            </a:lvl2pPr>
            <a:lvl3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2400" i="1">
                <a:solidFill>
                  <a:schemeClr val="dk2"/>
                </a:solidFill>
              </a:defRPr>
            </a:lvl3pPr>
            <a:lvl4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2400" i="1">
                <a:solidFill>
                  <a:schemeClr val="dk2"/>
                </a:solidFill>
              </a:defRPr>
            </a:lvl4pPr>
            <a:lvl5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2400" i="1">
                <a:solidFill>
                  <a:schemeClr val="dk2"/>
                </a:solidFill>
              </a:defRPr>
            </a:lvl5pPr>
            <a:lvl6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2400" i="1">
                <a:solidFill>
                  <a:schemeClr val="dk2"/>
                </a:solidFill>
              </a:defRPr>
            </a:lvl6pPr>
            <a:lvl7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2400" i="1">
                <a:solidFill>
                  <a:schemeClr val="dk2"/>
                </a:solidFill>
              </a:defRPr>
            </a:lvl7pPr>
            <a:lvl8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2400" i="1">
                <a:solidFill>
                  <a:schemeClr val="dk2"/>
                </a:solidFill>
              </a:defRPr>
            </a:lvl8pPr>
            <a:lvl9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/>
        </p:nvSpPr>
        <p:spPr>
          <a:xfrm>
            <a:off x="6676" y="101675"/>
            <a:ext cx="9134130" cy="673972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/>
        </p:nvSpPr>
        <p:spPr>
          <a:xfrm>
            <a:off x="372035" y="311039"/>
            <a:ext cx="8399999" cy="4440899"/>
          </a:xfrm>
          <a:prstGeom prst="roundRect">
            <a:avLst>
              <a:gd name="adj" fmla="val 365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372035" y="4904401"/>
            <a:ext cx="8399999" cy="1206600"/>
          </a:xfrm>
          <a:prstGeom prst="roundRect">
            <a:avLst>
              <a:gd name="adj" fmla="val 1524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ctrTitle"/>
          </p:nvPr>
        </p:nvSpPr>
        <p:spPr>
          <a:xfrm>
            <a:off x="685800" y="630810"/>
            <a:ext cx="7772400" cy="378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subTitle" idx="1"/>
          </p:nvPr>
        </p:nvSpPr>
        <p:spPr>
          <a:xfrm>
            <a:off x="685800" y="5195894"/>
            <a:ext cx="7772400" cy="614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/>
        </p:nvSpPr>
        <p:spPr>
          <a:xfrm>
            <a:off x="372035" y="1550894"/>
            <a:ext cx="8399999" cy="51705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60" name="Shape 160"/>
          <p:cNvSpPr/>
          <p:nvPr/>
        </p:nvSpPr>
        <p:spPr>
          <a:xfrm rot="10800000" flipH="1">
            <a:off x="372035" y="-120"/>
            <a:ext cx="8399999" cy="13998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dk2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/>
        </p:nvSpPr>
        <p:spPr>
          <a:xfrm>
            <a:off x="372035" y="1550894"/>
            <a:ext cx="4114800" cy="51705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65" name="Shape 165"/>
          <p:cNvSpPr/>
          <p:nvPr/>
        </p:nvSpPr>
        <p:spPr>
          <a:xfrm rot="10800000" flipH="1">
            <a:off x="372035" y="-120"/>
            <a:ext cx="8399999" cy="13998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dk2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25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4657164" y="1550894"/>
            <a:ext cx="4114800" cy="51705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body" idx="2"/>
          </p:nvPr>
        </p:nvSpPr>
        <p:spPr>
          <a:xfrm>
            <a:off x="4761353" y="1600200"/>
            <a:ext cx="3925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/>
        </p:nvSpPr>
        <p:spPr>
          <a:xfrm>
            <a:off x="372035" y="1550894"/>
            <a:ext cx="8399999" cy="51705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72" name="Shape 172"/>
          <p:cNvSpPr/>
          <p:nvPr/>
        </p:nvSpPr>
        <p:spPr>
          <a:xfrm rot="10800000" flipH="1">
            <a:off x="372035" y="-120"/>
            <a:ext cx="8399999" cy="13998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dk2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372035" y="5702203"/>
            <a:ext cx="8399999" cy="86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2400" b="1">
                <a:solidFill>
                  <a:schemeClr val="lt1"/>
                </a:solidFill>
              </a:defRPr>
            </a:lvl1pPr>
            <a:lvl2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>
                <a:solidFill>
                  <a:schemeClr val="lt1"/>
                </a:solidFill>
              </a:defRPr>
            </a:lvl2pPr>
            <a:lvl3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>
                <a:solidFill>
                  <a:schemeClr val="lt1"/>
                </a:solidFill>
              </a:defRPr>
            </a:lvl3pPr>
            <a:lvl4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2400" b="1">
                <a:solidFill>
                  <a:schemeClr val="lt1"/>
                </a:solidFill>
              </a:defRPr>
            </a:lvl4pPr>
            <a:lvl5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>
                <a:solidFill>
                  <a:schemeClr val="lt1"/>
                </a:solidFill>
              </a:defRPr>
            </a:lvl5pPr>
            <a:lvl6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>
                <a:solidFill>
                  <a:schemeClr val="lt1"/>
                </a:solidFill>
              </a:defRPr>
            </a:lvl6pPr>
            <a:lvl7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2400" b="1">
                <a:solidFill>
                  <a:schemeClr val="lt1"/>
                </a:solidFill>
              </a:defRPr>
            </a:lvl7pPr>
            <a:lvl8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>
                <a:solidFill>
                  <a:schemeClr val="lt1"/>
                </a:solidFill>
              </a:defRPr>
            </a:lvl8pPr>
            <a:lvl9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6" name="Shape 176"/>
          <p:cNvSpPr/>
          <p:nvPr/>
        </p:nvSpPr>
        <p:spPr>
          <a:xfrm>
            <a:off x="372035" y="311039"/>
            <a:ext cx="8399999" cy="5158200"/>
          </a:xfrm>
          <a:prstGeom prst="roundRect">
            <a:avLst>
              <a:gd name="adj" fmla="val 2776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/>
        </p:nvSpPr>
        <p:spPr>
          <a:xfrm>
            <a:off x="372035" y="314112"/>
            <a:ext cx="8399999" cy="6229800"/>
          </a:xfrm>
          <a:prstGeom prst="roundRect">
            <a:avLst>
              <a:gd name="adj" fmla="val 225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rot="10800000" flipH="1">
            <a:off x="0" y="2056789"/>
            <a:ext cx="9143999" cy="1219810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0" y="0"/>
            <a:ext cx="9144000" cy="2133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 rot="-249176">
            <a:off x="1097760" y="3131978"/>
            <a:ext cx="7585015" cy="5239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270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1270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1270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1270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1270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1270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1270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1270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1270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6" name="Shape 36"/>
          <p:cNvSpPr/>
          <p:nvPr/>
        </p:nvSpPr>
        <p:spPr>
          <a:xfrm rot="-240126">
            <a:off x="472191" y="2455229"/>
            <a:ext cx="498615" cy="448686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ctrTitle"/>
          </p:nvPr>
        </p:nvSpPr>
        <p:spPr>
          <a:xfrm rot="-244891">
            <a:off x="1031293" y="1341541"/>
            <a:ext cx="7772311" cy="14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8" name="Shape 38"/>
          <p:cNvSpPr/>
          <p:nvPr/>
        </p:nvSpPr>
        <p:spPr>
          <a:xfrm flipH="1">
            <a:off x="0" y="3511296"/>
            <a:ext cx="9143999" cy="3351847"/>
          </a:xfrm>
          <a:custGeom>
            <a:avLst/>
            <a:gdLst/>
            <a:ahLst/>
            <a:cxnLst/>
            <a:rect l="0" t="0" r="0" b="0"/>
            <a:pathLst>
              <a:path w="9144000" h="3429000" extrusionOk="0">
                <a:moveTo>
                  <a:pt x="0" y="0"/>
                </a:moveTo>
                <a:lnTo>
                  <a:pt x="0" y="762000"/>
                </a:lnTo>
                <a:lnTo>
                  <a:pt x="0" y="3429000"/>
                </a:lnTo>
                <a:lnTo>
                  <a:pt x="9144000" y="3429000"/>
                </a:lnTo>
                <a:lnTo>
                  <a:pt x="9144000" y="762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9" name="Shape 39"/>
          <p:cNvSpPr/>
          <p:nvPr/>
        </p:nvSpPr>
        <p:spPr>
          <a:xfrm rot="-283855">
            <a:off x="915995" y="3829088"/>
            <a:ext cx="6019909" cy="288076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 flipH="1">
            <a:off x="0" y="6248400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42" name="Shape 42"/>
          <p:cNvSpPr/>
          <p:nvPr/>
        </p:nvSpPr>
        <p:spPr>
          <a:xfrm rot="-120272">
            <a:off x="918043" y="6170451"/>
            <a:ext cx="7396425" cy="294012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43" name="Shape 43"/>
          <p:cNvSpPr/>
          <p:nvPr/>
        </p:nvSpPr>
        <p:spPr>
          <a:xfrm rot="10800000" flipH="1">
            <a:off x="0" y="-937"/>
            <a:ext cx="9143999" cy="1448737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44" name="Shape 44"/>
          <p:cNvSpPr/>
          <p:nvPr/>
        </p:nvSpPr>
        <p:spPr>
          <a:xfrm rot="10800000" flipH="1">
            <a:off x="0" y="0"/>
            <a:ext cx="9143999" cy="1366733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45" name="Shape 45"/>
          <p:cNvSpPr/>
          <p:nvPr/>
        </p:nvSpPr>
        <p:spPr>
          <a:xfrm flipH="1">
            <a:off x="0" y="6327648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/>
          <p:nvPr/>
        </p:nvSpPr>
        <p:spPr>
          <a:xfrm rot="-240126">
            <a:off x="700792" y="702629"/>
            <a:ext cx="498615" cy="448686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48" name="Shape 48"/>
          <p:cNvSpPr/>
          <p:nvPr/>
        </p:nvSpPr>
        <p:spPr>
          <a:xfrm rot="-120272">
            <a:off x="915325" y="6289621"/>
            <a:ext cx="7396425" cy="316143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30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defRPr sz="24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defRPr sz="24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 flipH="1">
            <a:off x="0" y="6248400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52" name="Shape 52"/>
          <p:cNvSpPr/>
          <p:nvPr/>
        </p:nvSpPr>
        <p:spPr>
          <a:xfrm rot="-120272">
            <a:off x="918043" y="6170451"/>
            <a:ext cx="7396425" cy="294012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53" name="Shape 53"/>
          <p:cNvSpPr/>
          <p:nvPr/>
        </p:nvSpPr>
        <p:spPr>
          <a:xfrm rot="10800000" flipH="1">
            <a:off x="0" y="-937"/>
            <a:ext cx="9143999" cy="1448737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0" y="0"/>
            <a:ext cx="9143999" cy="1366733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55" name="Shape 55"/>
          <p:cNvSpPr/>
          <p:nvPr/>
        </p:nvSpPr>
        <p:spPr>
          <a:xfrm rot="-240126">
            <a:off x="700792" y="702629"/>
            <a:ext cx="498615" cy="448686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/>
          <p:nvPr/>
        </p:nvSpPr>
        <p:spPr>
          <a:xfrm rot="-120272">
            <a:off x="915325" y="6289621"/>
            <a:ext cx="7396425" cy="316143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000">
                <a:solidFill>
                  <a:schemeClr val="lt2"/>
                </a:solidFill>
              </a:defRPr>
            </a:lvl1pPr>
            <a:lvl2pPr rtl="0">
              <a:defRPr sz="2400">
                <a:solidFill>
                  <a:schemeClr val="lt2"/>
                </a:solidFill>
              </a:defRPr>
            </a:lvl2pPr>
            <a:lvl3pPr rtl="0">
              <a:defRPr sz="2400">
                <a:solidFill>
                  <a:schemeClr val="lt2"/>
                </a:solidFill>
              </a:defRPr>
            </a:lvl3pPr>
            <a:lvl4pPr rtl="0">
              <a:defRPr sz="1800"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 baseline="0">
                <a:solidFill>
                  <a:schemeClr val="lt2"/>
                </a:solidFill>
              </a:defRPr>
            </a:lvl6pPr>
            <a:lvl7pPr rtl="0">
              <a:defRPr sz="1800" baseline="0">
                <a:solidFill>
                  <a:schemeClr val="lt2"/>
                </a:solidFill>
              </a:defRPr>
            </a:lvl7pPr>
            <a:lvl8pPr rtl="0">
              <a:defRPr sz="1800" baseline="0">
                <a:solidFill>
                  <a:schemeClr val="lt2"/>
                </a:solidFill>
              </a:defRPr>
            </a:lvl8pPr>
            <a:lvl9pPr marL="3657600" indent="114300" rtl="0">
              <a:buSzPct val="100000"/>
              <a:buFont typeface="Trebuchet MS"/>
              <a:buNone/>
              <a:defRPr sz="18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000">
                <a:solidFill>
                  <a:schemeClr val="lt2"/>
                </a:solidFill>
              </a:defRPr>
            </a:lvl1pPr>
            <a:lvl2pPr rtl="0">
              <a:defRPr sz="2400">
                <a:solidFill>
                  <a:schemeClr val="lt2"/>
                </a:solidFill>
              </a:defRPr>
            </a:lvl2pPr>
            <a:lvl3pPr rtl="0">
              <a:defRPr sz="2400">
                <a:solidFill>
                  <a:schemeClr val="lt2"/>
                </a:solidFill>
              </a:defRPr>
            </a:lvl3pPr>
            <a:lvl4pPr rtl="0">
              <a:defRPr sz="1800"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 baseline="0">
                <a:solidFill>
                  <a:schemeClr val="lt2"/>
                </a:solidFill>
              </a:defRPr>
            </a:lvl6pPr>
            <a:lvl7pPr rtl="0">
              <a:defRPr sz="1800" baseline="0">
                <a:solidFill>
                  <a:schemeClr val="lt2"/>
                </a:solidFill>
              </a:defRPr>
            </a:lvl7pPr>
            <a:lvl8pPr rtl="0">
              <a:defRPr sz="1800" baseline="0">
                <a:solidFill>
                  <a:schemeClr val="lt2"/>
                </a:solidFill>
              </a:defRPr>
            </a:lvl8pPr>
            <a:lvl9pPr marL="3657600" indent="114300" rtl="0">
              <a:buSzPct val="100000"/>
              <a:buFont typeface="Trebuchet MS"/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/>
          <p:nvPr/>
        </p:nvSpPr>
        <p:spPr>
          <a:xfrm flipH="1">
            <a:off x="0" y="6327648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60F0F"/>
            </a:gs>
            <a:gs pos="100000">
              <a:srgbClr val="C82009"/>
            </a:gs>
          </a:gsLst>
          <a:lin ang="5400000" scaled="0"/>
        </a:gra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hape 23"/>
          <p:cNvCxnSpPr/>
          <p:nvPr/>
        </p:nvCxnSpPr>
        <p:spPr>
          <a:xfrm>
            <a:off x="76200" y="76200"/>
            <a:ext cx="0" cy="6705599"/>
          </a:xfrm>
          <a:prstGeom prst="straightConnector1">
            <a:avLst/>
          </a:prstGeom>
          <a:noFill/>
          <a:ln w="107950" cap="flat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" name="Shape 24"/>
          <p:cNvCxnSpPr/>
          <p:nvPr/>
        </p:nvCxnSpPr>
        <p:spPr>
          <a:xfrm>
            <a:off x="9067800" y="76200"/>
            <a:ext cx="0" cy="6705599"/>
          </a:xfrm>
          <a:prstGeom prst="straightConnector1">
            <a:avLst/>
          </a:prstGeom>
          <a:noFill/>
          <a:ln w="114300" cap="flat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" name="Shape 25"/>
          <p:cNvCxnSpPr/>
          <p:nvPr/>
        </p:nvCxnSpPr>
        <p:spPr>
          <a:xfrm>
            <a:off x="533399" y="76200"/>
            <a:ext cx="0" cy="6705599"/>
          </a:xfrm>
          <a:prstGeom prst="straightConnector1">
            <a:avLst/>
          </a:prstGeom>
          <a:noFill/>
          <a:ln w="69850" cap="flat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" name="Shape 26"/>
          <p:cNvCxnSpPr/>
          <p:nvPr/>
        </p:nvCxnSpPr>
        <p:spPr>
          <a:xfrm flipH="1">
            <a:off x="914400" y="76200"/>
            <a:ext cx="152399" cy="6324600"/>
          </a:xfrm>
          <a:prstGeom prst="straightConnector1">
            <a:avLst/>
          </a:prstGeom>
          <a:noFill/>
          <a:ln w="152400" cap="flat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" name="Shape 27"/>
          <p:cNvSpPr/>
          <p:nvPr/>
        </p:nvSpPr>
        <p:spPr>
          <a:xfrm>
            <a:off x="110055" y="76200"/>
            <a:ext cx="1698625" cy="6629399"/>
          </a:xfrm>
          <a:custGeom>
            <a:avLst/>
            <a:gdLst/>
            <a:ahLst/>
            <a:cxnLst/>
            <a:rect l="0" t="0" r="0" b="0"/>
            <a:pathLst>
              <a:path w="1070" h="4154" extrusionOk="0">
                <a:moveTo>
                  <a:pt x="4" y="0"/>
                </a:moveTo>
                <a:lnTo>
                  <a:pt x="4" y="0"/>
                </a:lnTo>
                <a:lnTo>
                  <a:pt x="2" y="74"/>
                </a:lnTo>
                <a:lnTo>
                  <a:pt x="0" y="162"/>
                </a:lnTo>
                <a:lnTo>
                  <a:pt x="0" y="280"/>
                </a:lnTo>
                <a:lnTo>
                  <a:pt x="4" y="426"/>
                </a:lnTo>
                <a:lnTo>
                  <a:pt x="10" y="594"/>
                </a:lnTo>
                <a:lnTo>
                  <a:pt x="16" y="686"/>
                </a:lnTo>
                <a:lnTo>
                  <a:pt x="22" y="782"/>
                </a:lnTo>
                <a:lnTo>
                  <a:pt x="30" y="884"/>
                </a:lnTo>
                <a:lnTo>
                  <a:pt x="42" y="990"/>
                </a:lnTo>
                <a:lnTo>
                  <a:pt x="54" y="1098"/>
                </a:lnTo>
                <a:lnTo>
                  <a:pt x="68" y="1210"/>
                </a:lnTo>
                <a:lnTo>
                  <a:pt x="86" y="1324"/>
                </a:lnTo>
                <a:lnTo>
                  <a:pt x="104" y="1442"/>
                </a:lnTo>
                <a:lnTo>
                  <a:pt x="126" y="1562"/>
                </a:lnTo>
                <a:lnTo>
                  <a:pt x="152" y="1682"/>
                </a:lnTo>
                <a:lnTo>
                  <a:pt x="178" y="1804"/>
                </a:lnTo>
                <a:lnTo>
                  <a:pt x="210" y="1928"/>
                </a:lnTo>
                <a:lnTo>
                  <a:pt x="244" y="2050"/>
                </a:lnTo>
                <a:lnTo>
                  <a:pt x="280" y="2174"/>
                </a:lnTo>
                <a:lnTo>
                  <a:pt x="322" y="2298"/>
                </a:lnTo>
                <a:lnTo>
                  <a:pt x="366" y="2420"/>
                </a:lnTo>
                <a:lnTo>
                  <a:pt x="416" y="2542"/>
                </a:lnTo>
                <a:lnTo>
                  <a:pt x="468" y="2662"/>
                </a:lnTo>
                <a:lnTo>
                  <a:pt x="496" y="2722"/>
                </a:lnTo>
                <a:lnTo>
                  <a:pt x="524" y="2780"/>
                </a:lnTo>
                <a:lnTo>
                  <a:pt x="554" y="2838"/>
                </a:lnTo>
                <a:lnTo>
                  <a:pt x="586" y="2896"/>
                </a:lnTo>
                <a:lnTo>
                  <a:pt x="586" y="2896"/>
                </a:lnTo>
                <a:lnTo>
                  <a:pt x="652" y="3018"/>
                </a:lnTo>
                <a:lnTo>
                  <a:pt x="714" y="3132"/>
                </a:lnTo>
                <a:lnTo>
                  <a:pt x="768" y="3238"/>
                </a:lnTo>
                <a:lnTo>
                  <a:pt x="816" y="3336"/>
                </a:lnTo>
                <a:lnTo>
                  <a:pt x="860" y="3426"/>
                </a:lnTo>
                <a:lnTo>
                  <a:pt x="900" y="3510"/>
                </a:lnTo>
                <a:lnTo>
                  <a:pt x="934" y="3588"/>
                </a:lnTo>
                <a:lnTo>
                  <a:pt x="964" y="3658"/>
                </a:lnTo>
                <a:lnTo>
                  <a:pt x="988" y="3724"/>
                </a:lnTo>
                <a:lnTo>
                  <a:pt x="1010" y="3782"/>
                </a:lnTo>
                <a:lnTo>
                  <a:pt x="1028" y="3836"/>
                </a:lnTo>
                <a:lnTo>
                  <a:pt x="1042" y="3884"/>
                </a:lnTo>
                <a:lnTo>
                  <a:pt x="1052" y="3926"/>
                </a:lnTo>
                <a:lnTo>
                  <a:pt x="1060" y="3964"/>
                </a:lnTo>
                <a:lnTo>
                  <a:pt x="1066" y="3998"/>
                </a:lnTo>
                <a:lnTo>
                  <a:pt x="1068" y="4028"/>
                </a:lnTo>
                <a:lnTo>
                  <a:pt x="1070" y="4054"/>
                </a:lnTo>
                <a:lnTo>
                  <a:pt x="1068" y="4074"/>
                </a:lnTo>
                <a:lnTo>
                  <a:pt x="1066" y="4094"/>
                </a:lnTo>
                <a:lnTo>
                  <a:pt x="1060" y="4108"/>
                </a:lnTo>
                <a:lnTo>
                  <a:pt x="1056" y="4122"/>
                </a:lnTo>
                <a:lnTo>
                  <a:pt x="1050" y="4132"/>
                </a:lnTo>
                <a:lnTo>
                  <a:pt x="1042" y="4138"/>
                </a:lnTo>
                <a:lnTo>
                  <a:pt x="1034" y="4144"/>
                </a:lnTo>
                <a:lnTo>
                  <a:pt x="1028" y="4148"/>
                </a:lnTo>
                <a:lnTo>
                  <a:pt x="1020" y="4152"/>
                </a:lnTo>
                <a:lnTo>
                  <a:pt x="1006" y="4154"/>
                </a:lnTo>
                <a:lnTo>
                  <a:pt x="998" y="4152"/>
                </a:lnTo>
                <a:lnTo>
                  <a:pt x="994" y="4152"/>
                </a:lnTo>
              </a:path>
            </a:pathLst>
          </a:custGeom>
          <a:noFill/>
          <a:ln w="25400" cap="flat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>
            <a:off x="7839160" y="5486400"/>
            <a:ext cx="1181100" cy="796925"/>
          </a:xfrm>
          <a:custGeom>
            <a:avLst/>
            <a:gdLst/>
            <a:ahLst/>
            <a:cxnLst/>
            <a:rect l="0" t="0" r="0" b="0"/>
            <a:pathLst>
              <a:path w="744" h="502" extrusionOk="0">
                <a:moveTo>
                  <a:pt x="0" y="502"/>
                </a:moveTo>
                <a:lnTo>
                  <a:pt x="0" y="502"/>
                </a:lnTo>
                <a:lnTo>
                  <a:pt x="4" y="482"/>
                </a:lnTo>
                <a:lnTo>
                  <a:pt x="10" y="460"/>
                </a:lnTo>
                <a:lnTo>
                  <a:pt x="20" y="430"/>
                </a:lnTo>
                <a:lnTo>
                  <a:pt x="36" y="396"/>
                </a:lnTo>
                <a:lnTo>
                  <a:pt x="56" y="358"/>
                </a:lnTo>
                <a:lnTo>
                  <a:pt x="84" y="316"/>
                </a:lnTo>
                <a:lnTo>
                  <a:pt x="100" y="294"/>
                </a:lnTo>
                <a:lnTo>
                  <a:pt x="118" y="272"/>
                </a:lnTo>
                <a:lnTo>
                  <a:pt x="138" y="248"/>
                </a:lnTo>
                <a:lnTo>
                  <a:pt x="160" y="226"/>
                </a:lnTo>
                <a:lnTo>
                  <a:pt x="184" y="204"/>
                </a:lnTo>
                <a:lnTo>
                  <a:pt x="212" y="182"/>
                </a:lnTo>
                <a:lnTo>
                  <a:pt x="240" y="162"/>
                </a:lnTo>
                <a:lnTo>
                  <a:pt x="272" y="140"/>
                </a:lnTo>
                <a:lnTo>
                  <a:pt x="306" y="120"/>
                </a:lnTo>
                <a:lnTo>
                  <a:pt x="342" y="102"/>
                </a:lnTo>
                <a:lnTo>
                  <a:pt x="382" y="84"/>
                </a:lnTo>
                <a:lnTo>
                  <a:pt x="424" y="66"/>
                </a:lnTo>
                <a:lnTo>
                  <a:pt x="470" y="52"/>
                </a:lnTo>
                <a:lnTo>
                  <a:pt x="518" y="38"/>
                </a:lnTo>
                <a:lnTo>
                  <a:pt x="570" y="26"/>
                </a:lnTo>
                <a:lnTo>
                  <a:pt x="624" y="16"/>
                </a:lnTo>
                <a:lnTo>
                  <a:pt x="682" y="6"/>
                </a:lnTo>
                <a:lnTo>
                  <a:pt x="744" y="0"/>
                </a:lnTo>
              </a:path>
            </a:pathLst>
          </a:custGeom>
          <a:noFill/>
          <a:ln w="25400" cap="flat">
            <a:solidFill>
              <a:srgbClr val="CB281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8273122" y="3536950"/>
            <a:ext cx="777875" cy="2606675"/>
          </a:xfrm>
          <a:custGeom>
            <a:avLst/>
            <a:gdLst/>
            <a:ahLst/>
            <a:cxnLst/>
            <a:rect l="0" t="0" r="0" b="0"/>
            <a:pathLst>
              <a:path w="490" h="1642" extrusionOk="0">
                <a:moveTo>
                  <a:pt x="0" y="1642"/>
                </a:moveTo>
                <a:lnTo>
                  <a:pt x="0" y="1642"/>
                </a:lnTo>
                <a:lnTo>
                  <a:pt x="24" y="1624"/>
                </a:lnTo>
                <a:lnTo>
                  <a:pt x="50" y="1600"/>
                </a:lnTo>
                <a:lnTo>
                  <a:pt x="86" y="1564"/>
                </a:lnTo>
                <a:lnTo>
                  <a:pt x="126" y="1518"/>
                </a:lnTo>
                <a:lnTo>
                  <a:pt x="148" y="1490"/>
                </a:lnTo>
                <a:lnTo>
                  <a:pt x="172" y="1458"/>
                </a:lnTo>
                <a:lnTo>
                  <a:pt x="196" y="1424"/>
                </a:lnTo>
                <a:lnTo>
                  <a:pt x="220" y="1384"/>
                </a:lnTo>
                <a:lnTo>
                  <a:pt x="244" y="1344"/>
                </a:lnTo>
                <a:lnTo>
                  <a:pt x="268" y="1298"/>
                </a:lnTo>
                <a:lnTo>
                  <a:pt x="292" y="1248"/>
                </a:lnTo>
                <a:lnTo>
                  <a:pt x="316" y="1196"/>
                </a:lnTo>
                <a:lnTo>
                  <a:pt x="340" y="1138"/>
                </a:lnTo>
                <a:lnTo>
                  <a:pt x="362" y="1078"/>
                </a:lnTo>
                <a:lnTo>
                  <a:pt x="384" y="1014"/>
                </a:lnTo>
                <a:lnTo>
                  <a:pt x="404" y="944"/>
                </a:lnTo>
                <a:lnTo>
                  <a:pt x="422" y="870"/>
                </a:lnTo>
                <a:lnTo>
                  <a:pt x="438" y="792"/>
                </a:lnTo>
                <a:lnTo>
                  <a:pt x="454" y="710"/>
                </a:lnTo>
                <a:lnTo>
                  <a:pt x="466" y="624"/>
                </a:lnTo>
                <a:lnTo>
                  <a:pt x="476" y="532"/>
                </a:lnTo>
                <a:lnTo>
                  <a:pt x="484" y="436"/>
                </a:lnTo>
                <a:lnTo>
                  <a:pt x="488" y="334"/>
                </a:lnTo>
                <a:lnTo>
                  <a:pt x="490" y="228"/>
                </a:lnTo>
                <a:lnTo>
                  <a:pt x="488" y="118"/>
                </a:lnTo>
                <a:lnTo>
                  <a:pt x="484" y="0"/>
                </a:lnTo>
              </a:path>
            </a:pathLst>
          </a:custGeom>
          <a:noFill/>
          <a:ln w="25400" cap="flat">
            <a:solidFill>
              <a:srgbClr val="D0331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 rot="-240056">
            <a:off x="1172871" y="-19227"/>
            <a:ext cx="8229556" cy="1143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2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lt2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480"/>
              </a:spcBef>
              <a:buClr>
                <a:schemeClr val="lt2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0" y="2338102"/>
            <a:ext cx="1205741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ctrTitle"/>
          </p:nvPr>
        </p:nvSpPr>
        <p:spPr>
          <a:xfrm>
            <a:off x="1069825" y="87198"/>
            <a:ext cx="5561699" cy="15465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4400" b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All about </a:t>
            </a:r>
            <a:r>
              <a:rPr lang="en" sz="6600" b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ME</a:t>
            </a:r>
            <a:r>
              <a:rPr lang="en" sz="4400" b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Book</a:t>
            </a:r>
            <a:r>
              <a:rPr lang="en" sz="1100" b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C2F4"/>
        </a:solidFill>
        <a:effectLst/>
      </p:bgPr>
    </p:bg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483150" y="482234"/>
            <a:ext cx="8177699" cy="10601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2400" b="0">
                <a:solidFill>
                  <a:srgbClr val="373737"/>
                </a:solidFill>
              </a:rPr>
              <a:t>Signs and symptoms for dealing with certain conditions from your disability ~ for example, Autonomic Dysreflexia: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2808075" y="2003164"/>
            <a:ext cx="3259200" cy="3778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marL="457200" lvl="0" indent="-3810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/>
              <a:t>Explain the signs and symptoms that you have.</a:t>
            </a:r>
          </a:p>
          <a:p>
            <a:pPr marL="457200" lvl="0" indent="-3810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/>
              <a:t>How will someone unfamiliar to you know you are having such symptoms? List treatments.</a:t>
            </a:r>
          </a:p>
          <a:p>
            <a:endParaRPr lang="en" sz="2400"/>
          </a:p>
          <a:p>
            <a:endParaRPr lang="en" sz="2400"/>
          </a:p>
          <a:p>
            <a:endParaRPr lang="en" sz="2400"/>
          </a:p>
          <a:p>
            <a:endParaRPr lang="en" sz="2400"/>
          </a:p>
          <a:p>
            <a:endParaRPr lang="en" sz="2400"/>
          </a:p>
        </p:txBody>
      </p:sp>
      <p:sp>
        <p:nvSpPr>
          <p:cNvPr id="233" name="Shape 233"/>
          <p:cNvSpPr/>
          <p:nvPr/>
        </p:nvSpPr>
        <p:spPr>
          <a:xfrm>
            <a:off x="483150" y="2369931"/>
            <a:ext cx="2286000" cy="280318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34" name="Shape 234"/>
          <p:cNvSpPr/>
          <p:nvPr/>
        </p:nvSpPr>
        <p:spPr>
          <a:xfrm>
            <a:off x="6146250" y="2353304"/>
            <a:ext cx="2514600" cy="286757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7E6B"/>
        </a:solidFill>
        <a:effectLst/>
      </p:bgPr>
    </p:bg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marL="1371600" indent="457200">
              <a:buNone/>
            </a:pPr>
            <a:r>
              <a:rPr lang="en"/>
              <a:t>Immunization Record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457200" y="4309149"/>
            <a:ext cx="8229600" cy="2258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What shots have you had?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When did you receive them?</a:t>
            </a:r>
          </a:p>
          <a:p>
            <a:endParaRPr lang="en"/>
          </a:p>
          <a:p>
            <a:pPr lvl="0">
              <a:buNone/>
            </a:pPr>
            <a:r>
              <a:rPr lang="en"/>
              <a:t>Note: Please include immunization records</a:t>
            </a:r>
          </a:p>
        </p:txBody>
      </p:sp>
      <p:sp>
        <p:nvSpPr>
          <p:cNvPr id="241" name="Shape 241"/>
          <p:cNvSpPr/>
          <p:nvPr/>
        </p:nvSpPr>
        <p:spPr>
          <a:xfrm>
            <a:off x="1654192" y="1515103"/>
            <a:ext cx="5648815" cy="279404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F87"/>
        </a:solidFill>
        <a:effectLst/>
      </p:bgPr>
    </p:bg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2400" b="0">
                <a:solidFill>
                  <a:srgbClr val="373737"/>
                </a:solidFill>
              </a:rPr>
              <a:t>List allergies to medicine or food, what happens if you’re exposed to allergen, and treatment if exposed.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For example: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Allergic to peanuts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Symptoms include vomiting, abdominal pain, constriction of airways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Treatment involves taking individual to hospital. </a:t>
            </a:r>
          </a:p>
          <a:p>
            <a:endParaRPr lang="en"/>
          </a:p>
          <a:p>
            <a: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Allergic to penicillin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Symptoms include hives, skin rash, itchy skin, congestion, mouth swelling, anaphylaxis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Treatment of rashes and hives can be treated with an antihistamine. Treatment of anaphylaxis requires an injection of epinephrine. </a:t>
            </a:r>
          </a:p>
          <a:p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marL="914400" indent="457200">
              <a:buNone/>
            </a:pPr>
            <a:r>
              <a:rPr lang="en" sz="2400" b="0">
                <a:solidFill>
                  <a:srgbClr val="373737"/>
                </a:solidFill>
              </a:rPr>
              <a:t>Do you have any post-surgical implants? 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x="5801925" y="1940900"/>
            <a:ext cx="2708999" cy="39855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marL="457200" lvl="0" indent="-3810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/>
              <a:t>Rods</a:t>
            </a:r>
          </a:p>
          <a:p>
            <a:pPr marL="457200" lvl="0" indent="-3810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/>
              <a:t>Fusing of bones</a:t>
            </a:r>
          </a:p>
          <a:p>
            <a:pPr marL="457200" lvl="0" indent="-3810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/>
              <a:t>Plates</a:t>
            </a:r>
          </a:p>
          <a:p>
            <a:pPr marL="457200" lvl="0" indent="-3810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/>
              <a:t>Screws</a:t>
            </a:r>
          </a:p>
          <a:p>
            <a:pPr marL="457200" lvl="0" indent="-3810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/>
              <a:t>Pacemaker</a:t>
            </a:r>
          </a:p>
          <a:p>
            <a:pPr marL="457200" lvl="0" indent="-3810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/>
              <a:t>Baclofen Pump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457200" y="13748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marL="1371600" indent="457200">
              <a:buNone/>
            </a:pPr>
            <a:r>
              <a:rPr lang="en"/>
              <a:t>DAILY SCHEDULE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882231" y="3726100"/>
            <a:ext cx="7306800" cy="23975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sz="3000" b="1">
                <a:solidFill>
                  <a:srgbClr val="373737"/>
                </a:solidFill>
              </a:rPr>
              <a:t>NOTE: The more specific the better; include any cautions for transferring… if you have a rod or something that would limit your flexibility.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9999"/>
        </a:solidFill>
        <a:effectLst/>
      </p:bgPr>
    </p:bg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marL="2286000" indent="457200">
              <a:buNone/>
            </a:pPr>
            <a:r>
              <a:rPr lang="en"/>
              <a:t>AM ROUTINE</a:t>
            </a:r>
          </a:p>
        </p:txBody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457200" y="1591460"/>
            <a:ext cx="8229600" cy="46547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b="1"/>
              <a:t>Use urinal as soon as I wake-up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b="1"/>
              <a:t>Put on my socks, AFOs and shoes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b="1"/>
              <a:t>Assist with stand-pivot transfer to chair (lift can be used if preferred)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b="1"/>
              <a:t>Hand me my shirt and deodorant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b="1"/>
              <a:t>While I’m putting on my shirt/deodorant, please clean my glasses with soap and warm water.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b="1"/>
              <a:t>I’d then like to sit on the commode, so I’ll need to transfer again.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b="1"/>
              <a:t>I will need assistance with my hygiene when I tell you I’m finished.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b="1"/>
              <a:t>I can brush my own teeth, but I need you to put the toothpaste on.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b="1"/>
              <a:t>Please hand me my morning medication out of the pill box and give me some water.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b="1"/>
              <a:t>I will then Shave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b="1"/>
              <a:t>I will ask for your help with getting my books and stuff for class.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b="1"/>
              <a:t>If the weather is bad, I may ask for help with a jacket or to cover my joystick in a bag.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b="1"/>
              <a:t>If you could please clean my bi-pap mask with warm water and soap.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b="1"/>
              <a:t>Then I will leave out for breakfast.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title"/>
          </p:nvPr>
        </p:nvSpPr>
        <p:spPr>
          <a:xfrm>
            <a:off x="457200" y="291915"/>
            <a:ext cx="8229600" cy="474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marL="1828800" indent="457200">
              <a:buNone/>
            </a:pPr>
            <a:r>
              <a:rPr lang="en" sz="2400"/>
              <a:t>BEDTIME ROUTINE</a:t>
            </a:r>
          </a:p>
        </p:txBody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468150" y="710351"/>
            <a:ext cx="8207699" cy="60329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357142"/>
              <a:buFont typeface="Arial"/>
              <a:buChar char="•"/>
            </a:pPr>
            <a:r>
              <a:rPr lang="en" sz="1400"/>
              <a:t>Hand urinal if necessary, when I'm done, please empty, then clean with warm soapy water.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357142"/>
              <a:buFont typeface="Arial"/>
              <a:buChar char="•"/>
            </a:pPr>
            <a:r>
              <a:rPr lang="en" sz="1400"/>
              <a:t>On shower nights- I'll need to transfer to my shower chair.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357142"/>
              <a:buFont typeface="Arial"/>
              <a:buChar char="•"/>
            </a:pPr>
            <a:r>
              <a:rPr lang="en" sz="1400"/>
              <a:t>I need help taking off my shoes, AFO’s, socks and pants, but I can take off my shirt.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357142"/>
              <a:buFont typeface="Arial"/>
              <a:buChar char="•"/>
            </a:pPr>
            <a:r>
              <a:rPr lang="en" sz="1400"/>
              <a:t>Put bar down on shower chair.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357142"/>
              <a:buFont typeface="Arial"/>
              <a:buChar char="•"/>
            </a:pPr>
            <a:r>
              <a:rPr lang="en" sz="1400"/>
              <a:t>I can wash parts of my upper body and hair, but I need help with my back and lower body.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357142"/>
              <a:buFont typeface="Arial"/>
              <a:buChar char="•"/>
            </a:pPr>
            <a:r>
              <a:rPr lang="en" sz="1400"/>
              <a:t>I need assistance drying off.  If doing a stand-pivot transfer, I'll need my shoes, AFO’s, socks put on.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357142"/>
              <a:buFont typeface="Arial"/>
              <a:buChar char="•"/>
            </a:pPr>
            <a:r>
              <a:rPr lang="en" sz="1400"/>
              <a:t>I need help transferring into bed, please take off my shoes, AFO’s, and socks.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357142"/>
              <a:buFont typeface="Arial"/>
              <a:buChar char="•"/>
            </a:pPr>
            <a:r>
              <a:rPr lang="en" sz="1400"/>
              <a:t>Hand me a shirt if I ask you for it to sleep in.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357142"/>
              <a:buFont typeface="Arial"/>
              <a:buChar char="•"/>
            </a:pPr>
            <a:r>
              <a:rPr lang="en" sz="1400"/>
              <a:t>Please check if my bi-pap needs distilled water added, then hand me the mask.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357142"/>
              <a:buFont typeface="Arial"/>
              <a:buChar char="•"/>
            </a:pPr>
            <a:r>
              <a:rPr lang="en" sz="1400"/>
              <a:t>Passive ROM/stretching.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357142"/>
              <a:buFont typeface="Arial"/>
              <a:buChar char="•"/>
            </a:pPr>
            <a:r>
              <a:rPr lang="en" sz="1400"/>
              <a:t>I will tell you what clothes I’ll be wearing tomorrow so you can get them from my wardrobe.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357142"/>
              <a:buFont typeface="Arial"/>
              <a:buChar char="•"/>
            </a:pPr>
            <a:r>
              <a:rPr lang="en" sz="1400"/>
              <a:t>Plug in Cell phone (put on night stand), plug in electric chair, check alarm clock setting, throw clothes in hamper, place call pad/urinal where I can reach it.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357142"/>
              <a:buFont typeface="Arial"/>
              <a:buChar char="•"/>
            </a:pPr>
            <a:r>
              <a:rPr lang="en" sz="1400"/>
              <a:t>Turn off lights and shut door on way out.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marL="1828800" indent="0">
              <a:buNone/>
            </a:pPr>
            <a:r>
              <a:rPr lang="en"/>
              <a:t>TOILETING ROUTINE</a:t>
            </a:r>
          </a:p>
        </p:txBody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402586" y="1600200"/>
            <a:ext cx="8284199" cy="35475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1"/>
              </a:buClr>
              <a:buSzPct val="357142"/>
              <a:buFont typeface="Arial"/>
              <a:buChar char="•"/>
            </a:pPr>
            <a:r>
              <a:rPr lang="en" sz="1400"/>
              <a:t>While in chair pull my bottom garments down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357142"/>
              <a:buFont typeface="Arial"/>
              <a:buChar char="•"/>
            </a:pPr>
            <a:r>
              <a:rPr lang="en" sz="1400"/>
              <a:t>Transfer to toilet by pivot lifting, transfer board, or using the mechanical lift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357142"/>
              <a:buFont typeface="Arial"/>
              <a:buChar char="•"/>
            </a:pPr>
            <a:r>
              <a:rPr lang="en" sz="1400"/>
              <a:t>Have PA step out of bathroom and return when called for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357142"/>
              <a:buFont typeface="Arial"/>
              <a:buChar char="•"/>
            </a:pPr>
            <a:r>
              <a:rPr lang="en" sz="1400"/>
              <a:t>Clean me using wet wipes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357142"/>
              <a:buFont typeface="Arial"/>
              <a:buChar char="•"/>
            </a:pPr>
            <a:r>
              <a:rPr lang="en" sz="1400"/>
              <a:t>Transfer back to chair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357142"/>
              <a:buFont typeface="Arial"/>
              <a:buChar char="•"/>
            </a:pPr>
            <a:r>
              <a:rPr lang="en" sz="1400"/>
              <a:t>Pull up my bottom garments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357142"/>
              <a:buFont typeface="Arial"/>
              <a:buChar char="•"/>
            </a:pPr>
            <a:r>
              <a:rPr lang="en" sz="1400"/>
              <a:t>Wash my hands</a:t>
            </a:r>
          </a:p>
          <a:p>
            <a:endParaRPr lang="en" sz="1400"/>
          </a:p>
          <a:p>
            <a:endParaRPr lang="en" sz="1400"/>
          </a:p>
        </p:txBody>
      </p:sp>
      <p:sp>
        <p:nvSpPr>
          <p:cNvPr id="282" name="Shape 282"/>
          <p:cNvSpPr/>
          <p:nvPr/>
        </p:nvSpPr>
        <p:spPr>
          <a:xfrm>
            <a:off x="3491182" y="3035397"/>
            <a:ext cx="5303568" cy="287341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9138"/>
        </a:solidFill>
        <a:effectLst/>
      </p:bgPr>
    </p:bg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marL="914400" lvl="0" indent="457200">
              <a:buNone/>
            </a:pPr>
            <a:r>
              <a:rPr lang="en"/>
              <a:t>STRETCHING/WALKING</a:t>
            </a:r>
          </a:p>
        </p:txBody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1"/>
              </a:buClr>
              <a:buSzPct val="357142"/>
              <a:buFont typeface="Arial"/>
              <a:buChar char="•"/>
            </a:pPr>
            <a:r>
              <a:rPr lang="en" sz="1400"/>
              <a:t>Put together walker</a:t>
            </a:r>
          </a:p>
          <a:p>
            <a:pPr marL="457200" lvl="0" indent="-419100" rtl="0">
              <a:buClr>
                <a:schemeClr val="dk1"/>
              </a:buClr>
              <a:buSzPct val="357142"/>
              <a:buFont typeface="Arial"/>
              <a:buChar char="•"/>
            </a:pPr>
            <a:r>
              <a:rPr lang="en" sz="1400"/>
              <a:t>Power off chair</a:t>
            </a:r>
          </a:p>
          <a:p>
            <a:pPr marL="457200" lvl="0" indent="-419100" rtl="0">
              <a:buClr>
                <a:schemeClr val="dk1"/>
              </a:buClr>
              <a:buSzPct val="357142"/>
              <a:buFont typeface="Arial"/>
              <a:buChar char="•"/>
            </a:pPr>
            <a:r>
              <a:rPr lang="en" sz="1400"/>
              <a:t>Have PA help me stand and grab onto walker</a:t>
            </a:r>
          </a:p>
          <a:p>
            <a:pPr marL="457200" lvl="0" indent="-419100">
              <a:buClr>
                <a:schemeClr val="dk1"/>
              </a:buClr>
              <a:buSzPct val="357142"/>
              <a:buFont typeface="Arial"/>
              <a:buChar char="•"/>
            </a:pPr>
            <a:r>
              <a:rPr lang="en" sz="1400"/>
              <a:t>Walk up and down hallway (Put how many times)</a:t>
            </a:r>
          </a:p>
        </p:txBody>
      </p:sp>
      <p:sp>
        <p:nvSpPr>
          <p:cNvPr id="289" name="Shape 28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1"/>
              </a:buClr>
              <a:buSzPct val="357142"/>
              <a:buFont typeface="Arial"/>
              <a:buChar char="•"/>
            </a:pPr>
            <a:r>
              <a:rPr lang="en" sz="1400"/>
              <a:t>List the types of stretches to be done. </a:t>
            </a:r>
          </a:p>
          <a:p>
            <a:pPr marL="457200" lvl="0" indent="-419100">
              <a:buClr>
                <a:schemeClr val="dk1"/>
              </a:buClr>
              <a:buSzPct val="357142"/>
              <a:buFont typeface="Arial"/>
              <a:buChar char="•"/>
            </a:pPr>
            <a:r>
              <a:rPr lang="en" sz="1400"/>
              <a:t>Include the amount to do per day</a:t>
            </a:r>
          </a:p>
        </p:txBody>
      </p:sp>
      <p:sp>
        <p:nvSpPr>
          <p:cNvPr id="290" name="Shape 290"/>
          <p:cNvSpPr/>
          <p:nvPr/>
        </p:nvSpPr>
        <p:spPr>
          <a:xfrm>
            <a:off x="4246030" y="2742929"/>
            <a:ext cx="4575255" cy="376914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ctrTitle"/>
          </p:nvPr>
        </p:nvSpPr>
        <p:spPr>
          <a:xfrm>
            <a:off x="509350" y="149448"/>
            <a:ext cx="7772400" cy="8718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40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MY LIFE AS JANE DOE</a:t>
            </a:r>
            <a:r>
              <a:rPr lang="en" sz="1100" b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subTitle" idx="1"/>
          </p:nvPr>
        </p:nvSpPr>
        <p:spPr>
          <a:xfrm>
            <a:off x="585550" y="1291123"/>
            <a:ext cx="7772400" cy="5063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l" rtl="0">
              <a:lnSpc>
                <a:spcPct val="115000"/>
              </a:lnSpc>
              <a:buNone/>
            </a:pPr>
            <a:r>
              <a:rPr lang="en" sz="2800">
                <a:solidFill>
                  <a:srgbClr val="FFFFFF"/>
                </a:solidFill>
              </a:rPr>
              <a:t>My name is Jane Doe. I am a student at the University of Illinois at Urbana-Champaign majoring in political sciences. I am striving to become a future attorney for family and child services. I am 18 years old and I enjoy spending time with family and friends  I also enjoy swimming and horseback riding. I hope to gain more independence while living in Nugent Hall. My goals are endless!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/>
        </p:nvSpPr>
        <p:spPr>
          <a:xfrm>
            <a:off x="725650" y="654500"/>
            <a:ext cx="7697399" cy="5819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/>
              <a:t>Transferring to Toilet Using the Lift</a:t>
            </a:r>
          </a:p>
          <a:p>
            <a:endParaRPr lang="en" sz="2400" b="1"/>
          </a:p>
          <a:p>
            <a:pPr marL="457200" lvl="0" indent="-3429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800"/>
              <a:t>Get remote</a:t>
            </a:r>
          </a:p>
          <a:p>
            <a:pPr marL="457200" lvl="0" indent="-3429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800"/>
              <a:t>Use remote to take lift into the bathroom and position above me</a:t>
            </a:r>
          </a:p>
          <a:p>
            <a:pPr marL="457200" lvl="0" indent="-3429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800"/>
              <a:t>Scoot me forward in my chair</a:t>
            </a:r>
          </a:p>
          <a:p>
            <a:pPr marL="457200" lvl="0" indent="-3429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800"/>
              <a:t>Place support hooks under my upper thighs</a:t>
            </a:r>
          </a:p>
          <a:p>
            <a:pPr marL="457200" lvl="0" indent="-3429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800"/>
              <a:t>Position body support low on hips and underneath my armpits</a:t>
            </a:r>
          </a:p>
          <a:p>
            <a:pPr marL="457200" lvl="0" indent="-3429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800"/>
              <a:t>Before you begin raising me, let me know so i am not startled</a:t>
            </a:r>
          </a:p>
          <a:p>
            <a:pPr marL="457200" lvl="0" indent="-3429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800"/>
              <a:t>Propel lift over commode then lower down and make sure i am positioned well on the toilet seat</a:t>
            </a:r>
          </a:p>
          <a:p>
            <a:pPr marL="457200" lvl="0" indent="-3429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800"/>
              <a:t>Ask me if i am comfortable and balanced</a:t>
            </a:r>
          </a:p>
          <a:p>
            <a:pPr marL="457200" lvl="0" indent="-3429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800"/>
              <a:t>Remove support hooks from thighs and move lift out of the way</a:t>
            </a:r>
          </a:p>
          <a:p>
            <a:pPr marL="457200" lvl="0" indent="-3429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800"/>
              <a:t>I will call you back into restroom when I am done </a:t>
            </a:r>
          </a:p>
          <a:p>
            <a:pPr marL="457200" lvl="0" indent="-3429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800"/>
              <a:t>Propel lift back over me</a:t>
            </a:r>
          </a:p>
          <a:p>
            <a:pPr marL="457200" lvl="0" indent="-3429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800"/>
              <a:t>Place support hooks on my upper thighs</a:t>
            </a:r>
          </a:p>
          <a:p>
            <a:pPr marL="457200" lvl="0" indent="-3429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800"/>
              <a:t>Position body support low on hips and underneath my armpits</a:t>
            </a:r>
          </a:p>
          <a:p>
            <a:pPr marL="457200" lvl="0" indent="-3429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800"/>
              <a:t>Before you begin raising me, let know so I am not startled</a:t>
            </a:r>
          </a:p>
          <a:p>
            <a:pPr marL="457200" lvl="0" indent="-3429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800"/>
              <a:t>Propel me over my wheelchair and then lower in place</a:t>
            </a:r>
          </a:p>
          <a:p>
            <a:pPr marL="457200" lvl="0" indent="-3429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800"/>
              <a:t>Remove support hooks from thighs and move lift out of the way</a:t>
            </a:r>
          </a:p>
          <a:p>
            <a:pPr marL="457200" lvl="0" indent="-34290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800"/>
              <a:t>Propel lift out of bathroom to docking station and put remote back where you found it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marL="457200" indent="0">
              <a:buNone/>
            </a:pPr>
            <a:r>
              <a:rPr lang="en" sz="3000"/>
              <a:t>CARE DIRECTIONS OF APPLIANCES</a:t>
            </a:r>
          </a:p>
        </p:txBody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1"/>
              </a:buClr>
              <a:buSzPct val="357142"/>
              <a:buFont typeface="Arial"/>
              <a:buChar char="•"/>
            </a:pPr>
            <a:r>
              <a:rPr lang="en" sz="1400"/>
              <a:t>Appliances include Catheters, braces, bi-pap, c-pap, g-tube, j-tube, suctioning equipment, O2 concentrator, etc.</a:t>
            </a:r>
          </a:p>
          <a:p>
            <a:pPr marL="914400" lvl="1" indent="-381000">
              <a:buClr>
                <a:schemeClr val="dk1"/>
              </a:buClr>
              <a:buSzPct val="171428"/>
              <a:buFont typeface="Courier New"/>
              <a:buChar char="o"/>
            </a:pPr>
            <a:r>
              <a:rPr lang="en" sz="1400"/>
              <a:t>Include how to clean each appliance that you use</a:t>
            </a:r>
          </a:p>
        </p:txBody>
      </p:sp>
      <p:sp>
        <p:nvSpPr>
          <p:cNvPr id="302" name="Shape 302"/>
          <p:cNvSpPr/>
          <p:nvPr/>
        </p:nvSpPr>
        <p:spPr>
          <a:xfrm>
            <a:off x="569590" y="2849059"/>
            <a:ext cx="8295443" cy="345366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289550" y="4819739"/>
            <a:ext cx="8229600" cy="533099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algn="ctr">
              <a:buNone/>
            </a:pPr>
            <a:r>
              <a:rPr lang="en" sz="4800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SHOWER/BOWEL PROGRAMS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2E9"/>
        </a:solidFill>
        <a:effectLst/>
      </p:bgPr>
    </p:bg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xfrm rot="-303791">
            <a:off x="722143" y="51973"/>
            <a:ext cx="8229612" cy="114295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n" sz="6000">
                <a:solidFill>
                  <a:srgbClr val="674EA7"/>
                </a:solidFill>
              </a:rPr>
              <a:t>Shower Routine</a:t>
            </a:r>
          </a:p>
        </p:txBody>
      </p:sp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190850" y="1288275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3429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000000"/>
                </a:solidFill>
              </a:rPr>
              <a:t>remove clothing prior to transfer</a:t>
            </a:r>
          </a:p>
          <a:p>
            <a:pPr marL="457200" lvl="0" indent="-3429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000000"/>
                </a:solidFill>
              </a:rPr>
              <a:t>transfer from wheelchair to shower chair</a:t>
            </a:r>
          </a:p>
          <a:p>
            <a:pPr marL="457200" lvl="0" indent="-3429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000000"/>
                </a:solidFill>
              </a:rPr>
              <a:t>lock shower chair</a:t>
            </a:r>
          </a:p>
          <a:p>
            <a:pPr marL="457200" lvl="0" indent="-3429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000000"/>
                </a:solidFill>
              </a:rPr>
              <a:t>secure with leg straps and seat belt</a:t>
            </a:r>
          </a:p>
          <a:p>
            <a:pPr marL="457200" lvl="0" indent="-3429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000000"/>
                </a:solidFill>
              </a:rPr>
              <a:t>turn on shower to warm </a:t>
            </a:r>
          </a:p>
          <a:p>
            <a:pPr marL="457200" lvl="0" indent="-3429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000000"/>
                </a:solidFill>
              </a:rPr>
              <a:t>use gentle spray on showerhead and spray over body from head first down to legs</a:t>
            </a:r>
          </a:p>
          <a:p>
            <a:pPr marL="457200" lvl="0" indent="-3429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000000"/>
                </a:solidFill>
              </a:rPr>
              <a:t>use wash cloth to gently wash skin and body </a:t>
            </a:r>
          </a:p>
          <a:p>
            <a:pPr lvl="0" indent="457200" rtl="0">
              <a:buNone/>
            </a:pPr>
            <a:r>
              <a:rPr lang="en" sz="1800">
                <a:solidFill>
                  <a:srgbClr val="000000"/>
                </a:solidFill>
              </a:rPr>
              <a:t>surface with soap</a:t>
            </a:r>
          </a:p>
          <a:p>
            <a:pPr marL="457200" lvl="0" indent="-3429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000000"/>
                </a:solidFill>
              </a:rPr>
              <a:t>rotate shower chair to wash when necessary</a:t>
            </a:r>
          </a:p>
          <a:p>
            <a:pPr marL="457200" lvl="0" indent="-3429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000000"/>
                </a:solidFill>
              </a:rPr>
              <a:t>turn off shower and dry head and body with </a:t>
            </a:r>
          </a:p>
          <a:p>
            <a:pPr lvl="0" indent="457200" rtl="0">
              <a:buNone/>
            </a:pPr>
            <a:r>
              <a:rPr lang="en" sz="1800">
                <a:solidFill>
                  <a:srgbClr val="000000"/>
                </a:solidFill>
              </a:rPr>
              <a:t>separately towels, respectively</a:t>
            </a:r>
          </a:p>
          <a:p>
            <a:pPr marL="457200" lvl="0" indent="-3429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000000"/>
                </a:solidFill>
              </a:rPr>
              <a:t>leave towel on head and body, and lay additional </a:t>
            </a:r>
          </a:p>
          <a:p>
            <a:pPr lvl="0" indent="457200" rtl="0">
              <a:buNone/>
            </a:pPr>
            <a:r>
              <a:rPr lang="en" sz="1800">
                <a:solidFill>
                  <a:srgbClr val="000000"/>
                </a:solidFill>
              </a:rPr>
              <a:t>dry towel on wheelchair</a:t>
            </a:r>
          </a:p>
          <a:p>
            <a:pPr marL="457200" lvl="0" indent="-3429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000000"/>
                </a:solidFill>
              </a:rPr>
              <a:t>transfer from shower chair to wheelchair</a:t>
            </a:r>
          </a:p>
          <a:p>
            <a:pPr marL="457200" lvl="0" indent="-3429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000000"/>
                </a:solidFill>
              </a:rPr>
              <a:t>dress resident when on wheelchair</a:t>
            </a:r>
          </a:p>
        </p:txBody>
      </p:sp>
      <p:sp>
        <p:nvSpPr>
          <p:cNvPr id="314" name="Shape 314"/>
          <p:cNvSpPr/>
          <p:nvPr/>
        </p:nvSpPr>
        <p:spPr>
          <a:xfrm>
            <a:off x="5825500" y="3398475"/>
            <a:ext cx="2952750" cy="28575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9999"/>
        </a:solidFill>
        <a:effectLst/>
      </p:bgPr>
    </p:bg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title"/>
          </p:nvPr>
        </p:nvSpPr>
        <p:spPr>
          <a:xfrm rot="396645">
            <a:off x="457157" y="274669"/>
            <a:ext cx="8229415" cy="1143112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algn="ctr">
              <a:buNone/>
            </a:pPr>
            <a:r>
              <a:rPr lang="en" sz="4800">
                <a:latin typeface="Tahoma"/>
                <a:ea typeface="Tahoma"/>
                <a:cs typeface="Tahoma"/>
                <a:sym typeface="Tahoma"/>
              </a:rPr>
              <a:t>Bowel Program</a:t>
            </a:r>
          </a:p>
        </p:txBody>
      </p:sp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457200" y="1376725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2400">
                <a:latin typeface="Tahoma"/>
                <a:ea typeface="Tahoma"/>
                <a:cs typeface="Tahoma"/>
                <a:sym typeface="Tahoma"/>
              </a:rPr>
              <a:t>1. Get positioned on the left side of the body on a bed</a:t>
            </a:r>
          </a:p>
          <a:p>
            <a:pPr lvl="0" rtl="0">
              <a:buNone/>
            </a:pPr>
            <a:r>
              <a:rPr lang="en" sz="2400">
                <a:latin typeface="Tahoma"/>
                <a:ea typeface="Tahoma"/>
                <a:cs typeface="Tahoma"/>
                <a:sym typeface="Tahoma"/>
              </a:rPr>
              <a:t>2. Place 2 blue pads behind the buttocks</a:t>
            </a:r>
          </a:p>
          <a:p>
            <a:pPr lvl="0" rtl="0">
              <a:buNone/>
            </a:pPr>
            <a:r>
              <a:rPr lang="en" sz="2400">
                <a:latin typeface="Tahoma"/>
                <a:ea typeface="Tahoma"/>
                <a:cs typeface="Tahoma"/>
                <a:sym typeface="Tahoma"/>
              </a:rPr>
              <a:t>3. Put on gloves, lubricate index finger, and begin digital stimulation</a:t>
            </a:r>
          </a:p>
          <a:p>
            <a:pPr lvl="0" rtl="0">
              <a:buNone/>
            </a:pPr>
            <a:r>
              <a:rPr lang="en" sz="2400">
                <a:latin typeface="Tahoma"/>
                <a:ea typeface="Tahoma"/>
                <a:cs typeface="Tahoma"/>
                <a:sym typeface="Tahoma"/>
              </a:rPr>
              <a:t>4. When all stool is removed, insert 2 suppositories as far as you can into rectum along bowel wall</a:t>
            </a:r>
          </a:p>
          <a:p>
            <a:pPr lvl="0" rtl="0">
              <a:buNone/>
            </a:pPr>
            <a:r>
              <a:rPr lang="en" sz="2400">
                <a:latin typeface="Tahoma"/>
                <a:ea typeface="Tahoma"/>
                <a:cs typeface="Tahoma"/>
                <a:sym typeface="Tahoma"/>
              </a:rPr>
              <a:t>5. Continue to wait on the left side of the body on the bed for 15-45 minutes</a:t>
            </a:r>
          </a:p>
          <a:p>
            <a:pPr lvl="0" rtl="0">
              <a:buNone/>
            </a:pPr>
            <a:r>
              <a:rPr lang="en" sz="2400">
                <a:latin typeface="Tahoma"/>
                <a:ea typeface="Tahoma"/>
                <a:cs typeface="Tahoma"/>
                <a:sym typeface="Tahoma"/>
              </a:rPr>
              <a:t>6. Transfer to toilet or commode</a:t>
            </a:r>
          </a:p>
          <a:p>
            <a:pPr lvl="0" rtl="0">
              <a:buNone/>
            </a:pPr>
            <a:r>
              <a:rPr lang="en" sz="2400">
                <a:latin typeface="Tahoma"/>
                <a:ea typeface="Tahoma"/>
                <a:cs typeface="Tahoma"/>
                <a:sym typeface="Tahoma"/>
              </a:rPr>
              <a:t>7. Sit for 15-20 minutes along digital stimulation 2-3 times if necessary</a:t>
            </a:r>
          </a:p>
          <a:p>
            <a:pPr>
              <a:buNone/>
            </a:pPr>
            <a:r>
              <a:rPr lang="en" sz="2400">
                <a:latin typeface="Tahoma"/>
                <a:ea typeface="Tahoma"/>
                <a:cs typeface="Tahoma"/>
                <a:sym typeface="Tahoma"/>
              </a:rPr>
              <a:t>8. Clean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4E13"/>
        </a:solidFill>
        <a:effectLst/>
      </p:bgPr>
    </p:bg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title"/>
          </p:nvPr>
        </p:nvSpPr>
        <p:spPr>
          <a:xfrm rot="-253378">
            <a:off x="457278" y="591384"/>
            <a:ext cx="8229442" cy="874481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>
                <a:solidFill>
                  <a:srgbClr val="FFFF00"/>
                </a:solidFill>
              </a:rPr>
              <a:t>Symptoms and signs of constipation</a:t>
            </a:r>
          </a:p>
        </p:txBody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solidFill>
            <a:srgbClr val="274E13"/>
          </a:solidFill>
          <a:ln w="9525" cap="flat">
            <a:solidFill>
              <a:srgbClr val="274E1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rgbClr val="CCCCCC"/>
              </a:buClr>
              <a:buSzPct val="208333"/>
              <a:buFont typeface="Arial"/>
              <a:buChar char="•"/>
            </a:pPr>
            <a:r>
              <a:rPr lang="en" sz="2400">
                <a:solidFill>
                  <a:srgbClr val="CCCCCC"/>
                </a:solidFill>
              </a:rPr>
              <a:t>smaller bowel movement for a few days</a:t>
            </a:r>
          </a:p>
          <a:p>
            <a:pPr marL="457200" lvl="0" indent="-419100" rtl="0">
              <a:buClr>
                <a:srgbClr val="CCCCCC"/>
              </a:buClr>
              <a:buSzPct val="208333"/>
              <a:buFont typeface="Arial"/>
              <a:buChar char="•"/>
            </a:pPr>
            <a:r>
              <a:rPr lang="en" sz="2400">
                <a:solidFill>
                  <a:srgbClr val="CCCCCC"/>
                </a:solidFill>
              </a:rPr>
              <a:t>abdominal cramps or pain</a:t>
            </a:r>
          </a:p>
          <a:p>
            <a:pPr marL="457200" lvl="0" indent="-419100" rtl="0">
              <a:buClr>
                <a:srgbClr val="CCCCCC"/>
              </a:buClr>
              <a:buSzPct val="208333"/>
              <a:buFont typeface="Arial"/>
              <a:buChar char="•"/>
            </a:pPr>
            <a:r>
              <a:rPr lang="en" sz="2400">
                <a:solidFill>
                  <a:srgbClr val="CCCCCC"/>
                </a:solidFill>
              </a:rPr>
              <a:t>decreased appetite</a:t>
            </a:r>
          </a:p>
          <a:p>
            <a:pPr marL="457200" lvl="0" indent="-419100" rtl="0">
              <a:buClr>
                <a:srgbClr val="CCCCCC"/>
              </a:buClr>
              <a:buSzPct val="208333"/>
              <a:buFont typeface="Arial"/>
              <a:buChar char="•"/>
            </a:pPr>
            <a:r>
              <a:rPr lang="en" sz="2400">
                <a:solidFill>
                  <a:srgbClr val="CCCCCC"/>
                </a:solidFill>
              </a:rPr>
              <a:t>small liquid or soft stool in underwear</a:t>
            </a:r>
          </a:p>
          <a:p>
            <a:endParaRPr lang="en" sz="2400">
              <a:solidFill>
                <a:srgbClr val="CCCCCC"/>
              </a:solidFill>
            </a:endParaRPr>
          </a:p>
          <a:p>
            <a:pPr lvl="0" rtl="0">
              <a:buNone/>
            </a:pPr>
            <a:r>
              <a:rPr lang="en" sz="3600" b="1">
                <a:solidFill>
                  <a:srgbClr val="CCCCCC"/>
                </a:solidFill>
              </a:rPr>
              <a:t>Treatment</a:t>
            </a:r>
          </a:p>
          <a:p>
            <a:endParaRPr lang="en" sz="3600" b="1">
              <a:solidFill>
                <a:srgbClr val="CCCCCC"/>
              </a:solidFill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CCCC"/>
              </a:buClr>
              <a:buSzPct val="208333"/>
              <a:buFont typeface="Arial"/>
              <a:buChar char="•"/>
            </a:pPr>
            <a:r>
              <a:rPr lang="en" sz="2400">
                <a:solidFill>
                  <a:srgbClr val="CCCCCC"/>
                </a:solidFill>
              </a:rPr>
              <a:t>increase fluid intake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CCCC"/>
              </a:buClr>
              <a:buSzPct val="208333"/>
              <a:buFont typeface="Arial"/>
              <a:buChar char="•"/>
            </a:pPr>
            <a:r>
              <a:rPr lang="en" sz="2400">
                <a:solidFill>
                  <a:srgbClr val="CCCCCC"/>
                </a:solidFill>
              </a:rPr>
              <a:t>increase fiber intake</a:t>
            </a:r>
          </a:p>
          <a:p>
            <a:endParaRPr lang="en" sz="2400">
              <a:solidFill>
                <a:srgbClr val="CCCCCC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title"/>
          </p:nvPr>
        </p:nvSpPr>
        <p:spPr>
          <a:xfrm>
            <a:off x="229625" y="-1765300"/>
            <a:ext cx="8229600" cy="23702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n" sz="4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Wheelchair Maintainence/Charging Instructions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algn="ctr">
              <a:buNone/>
            </a:pPr>
            <a:r>
              <a:rPr lang="en" sz="4800">
                <a:solidFill>
                  <a:srgbClr val="000000"/>
                </a:solidFill>
              </a:rPr>
              <a:t>Wheelchair Maintenance</a:t>
            </a:r>
          </a:p>
        </p:txBody>
      </p:sp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320049" y="1417637"/>
            <a:ext cx="8595299" cy="5059200"/>
          </a:xfrm>
          <a:prstGeom prst="rect">
            <a:avLst/>
          </a:prstGeom>
          <a:ln w="9525" cap="flat">
            <a:solidFill>
              <a:srgbClr val="B6D7A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b="1" u="sng">
                <a:solidFill>
                  <a:srgbClr val="000000"/>
                </a:solidFill>
              </a:rPr>
              <a:t>Type:</a:t>
            </a:r>
            <a:r>
              <a:rPr lang="en" b="1">
                <a:solidFill>
                  <a:srgbClr val="000000"/>
                </a:solidFill>
              </a:rPr>
              <a:t> 2800GTBL-RCL Power chair</a:t>
            </a:r>
          </a:p>
          <a:p>
            <a:pPr lvl="0" rtl="0">
              <a:buNone/>
            </a:pPr>
            <a:r>
              <a:rPr lang="en" b="1" u="sng">
                <a:solidFill>
                  <a:srgbClr val="000000"/>
                </a:solidFill>
              </a:rPr>
              <a:t>Serial number:</a:t>
            </a:r>
            <a:r>
              <a:rPr lang="en" b="1">
                <a:solidFill>
                  <a:srgbClr val="000000"/>
                </a:solidFill>
              </a:rPr>
              <a:t> 234FSD97N - 384B - WER8455</a:t>
            </a:r>
          </a:p>
          <a:p>
            <a:endParaRPr lang="en" b="1">
              <a:solidFill>
                <a:srgbClr val="000000"/>
              </a:solidFill>
            </a:endParaRPr>
          </a:p>
          <a:p>
            <a:pPr lvl="0" algn="r" rtl="0">
              <a:buNone/>
            </a:pPr>
            <a:r>
              <a:rPr lang="en" b="1" u="sng">
                <a:solidFill>
                  <a:srgbClr val="000000"/>
                </a:solidFill>
              </a:rPr>
              <a:t>Insurance Information</a:t>
            </a:r>
            <a:r>
              <a:rPr lang="en" b="1">
                <a:solidFill>
                  <a:srgbClr val="000000"/>
                </a:solidFill>
              </a:rPr>
              <a:t>:</a:t>
            </a:r>
          </a:p>
          <a:p>
            <a:pPr marL="0" marR="0" lvl="0" indent="0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	</a:t>
            </a:r>
            <a:r>
              <a:rPr lang="en" b="1" u="sng">
                <a:solidFill>
                  <a:srgbClr val="000000"/>
                </a:solidFill>
              </a:rPr>
              <a:t>Name:</a:t>
            </a:r>
            <a:r>
              <a:rPr lang="en" b="1">
                <a:solidFill>
                  <a:srgbClr val="000000"/>
                </a:solidFill>
              </a:rPr>
              <a:t> Jane Doe</a:t>
            </a:r>
          </a:p>
          <a:p>
            <a:pPr marL="0" marR="0" lvl="0" indent="0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	</a:t>
            </a:r>
            <a:r>
              <a:rPr lang="en" b="1" u="sng">
                <a:solidFill>
                  <a:srgbClr val="000000"/>
                </a:solidFill>
              </a:rPr>
              <a:t>Address:</a:t>
            </a:r>
            <a:r>
              <a:rPr lang="en" b="1">
                <a:solidFill>
                  <a:srgbClr val="000000"/>
                </a:solidFill>
              </a:rPr>
              <a:t> 123 Main Street </a:t>
            </a:r>
          </a:p>
          <a:p>
            <a:pPr marL="0" marR="0" lvl="0" indent="0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	</a:t>
            </a:r>
            <a:r>
              <a:rPr lang="en" b="1" u="sng">
                <a:solidFill>
                  <a:srgbClr val="000000"/>
                </a:solidFill>
              </a:rPr>
              <a:t>Insurance Company:</a:t>
            </a:r>
            <a:r>
              <a:rPr lang="en" b="1">
                <a:solidFill>
                  <a:srgbClr val="000000"/>
                </a:solidFill>
              </a:rPr>
              <a:t> Medicaid</a:t>
            </a:r>
          </a:p>
          <a:p>
            <a:pPr lvl="0" algn="r" rtl="0">
              <a:buNone/>
            </a:pPr>
            <a:r>
              <a:rPr lang="en" b="1">
                <a:solidFill>
                  <a:srgbClr val="000000"/>
                </a:solidFill>
              </a:rPr>
              <a:t>	Insurance Contact Information: </a:t>
            </a:r>
          </a:p>
          <a:p>
            <a:pPr lvl="0" algn="r" rtl="0">
              <a:buNone/>
            </a:pPr>
            <a:r>
              <a:rPr lang="en" b="1">
                <a:solidFill>
                  <a:srgbClr val="000000"/>
                </a:solidFill>
              </a:rPr>
              <a:t>	Insurance Policy Number: ##########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n">
                <a:solidFill>
                  <a:srgbClr val="FFFF00"/>
                </a:solidFill>
              </a:rPr>
              <a:t>Wheelchair Charging Instructions</a:t>
            </a:r>
          </a:p>
        </p:txBody>
      </p:sp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76200" y="1018760"/>
            <a:ext cx="5013000" cy="54402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rgbClr val="D9D9D9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D9D9D9"/>
                </a:solidFill>
              </a:rPr>
              <a:t>Position wheelchair new wall outlet.</a:t>
            </a:r>
          </a:p>
          <a:p>
            <a:pPr marL="457200" lvl="0" indent="-419100" rtl="0">
              <a:buClr>
                <a:srgbClr val="D9D9D9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D9D9D9"/>
                </a:solidFill>
              </a:rPr>
              <a:t>Turn off wheelchair with power button.</a:t>
            </a:r>
          </a:p>
          <a:p>
            <a:pPr marL="457200" lvl="0" indent="-419100" rtl="0">
              <a:buClr>
                <a:srgbClr val="D9D9D9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D9D9D9"/>
                </a:solidFill>
              </a:rPr>
              <a:t>Slide cover of charger plug.</a:t>
            </a:r>
          </a:p>
          <a:p>
            <a:pPr marL="457200" lvl="0" indent="-419100" rtl="0">
              <a:buClr>
                <a:srgbClr val="D9D9D9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D9D9D9"/>
                </a:solidFill>
              </a:rPr>
              <a:t>Extend the charger power cord and plug it into the wall outlet.</a:t>
            </a:r>
          </a:p>
          <a:p>
            <a:pPr marL="457200" lvl="0" indent="-419100" rtl="0">
              <a:buClr>
                <a:srgbClr val="D9D9D9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D9D9D9"/>
                </a:solidFill>
              </a:rPr>
              <a:t>Charge for 8-14 hours.</a:t>
            </a:r>
          </a:p>
          <a:p>
            <a:pPr marL="457200" lvl="0" indent="-419100" rtl="0">
              <a:buClr>
                <a:srgbClr val="D9D9D9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D9D9D9"/>
                </a:solidFill>
              </a:rPr>
              <a:t>When fully charged, remove cord from plug.</a:t>
            </a:r>
          </a:p>
        </p:txBody>
      </p:sp>
      <p:sp>
        <p:nvSpPr>
          <p:cNvPr id="344" name="Shape 344"/>
          <p:cNvSpPr/>
          <p:nvPr/>
        </p:nvSpPr>
        <p:spPr>
          <a:xfrm>
            <a:off x="4900787" y="2013075"/>
            <a:ext cx="4167120" cy="38427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n" sz="4800">
                <a:solidFill>
                  <a:srgbClr val="FFFF00"/>
                </a:solidFill>
              </a:rPr>
              <a:t>Putting Chair in Manual</a:t>
            </a:r>
          </a:p>
        </p:txBody>
      </p:sp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>
              <a:buClr>
                <a:srgbClr val="0B5394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0B5394"/>
                </a:solidFill>
              </a:rPr>
              <a:t>Push the freewheel lever to "NEUTRAL" position</a:t>
            </a:r>
          </a:p>
        </p:txBody>
      </p:sp>
      <p:sp>
        <p:nvSpPr>
          <p:cNvPr id="351" name="Shape 351"/>
          <p:cNvSpPr/>
          <p:nvPr/>
        </p:nvSpPr>
        <p:spPr>
          <a:xfrm>
            <a:off x="3316056" y="2879106"/>
            <a:ext cx="2879481" cy="261613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374172" y="170851"/>
            <a:ext cx="8240100" cy="59066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  <a:buNone/>
            </a:pPr>
            <a:r>
              <a:rPr lang="en" sz="2400">
                <a:solidFill>
                  <a:srgbClr val="111111"/>
                </a:solidFill>
              </a:rPr>
              <a:t>ME Book Contents</a:t>
            </a:r>
          </a:p>
          <a:p>
            <a:pPr marL="0" marR="0" lvl="0" indent="0" rtl="0"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  <a:buNone/>
            </a:pPr>
            <a:r>
              <a:rPr lang="en" sz="1800">
                <a:solidFill>
                  <a:srgbClr val="111111"/>
                </a:solidFill>
              </a:rPr>
              <a:t>SECTION 1: DISABILITY SPECIFIC ATTRIBUTE</a:t>
            </a:r>
          </a:p>
          <a:p>
            <a:endParaRPr lang="en" sz="1800">
              <a:solidFill>
                <a:srgbClr val="111111"/>
              </a:solidFill>
            </a:endParaRPr>
          </a:p>
          <a:p>
            <a:pPr marL="368300" lvl="0" indent="-317500" rtl="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400" b="0">
                <a:solidFill>
                  <a:srgbClr val="373737"/>
                </a:solidFill>
              </a:rPr>
              <a:t>Slide 7: Letter from MD </a:t>
            </a:r>
          </a:p>
          <a:p>
            <a:pPr marL="368300" lvl="0" indent="-317500" rtl="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400" b="0">
                <a:solidFill>
                  <a:srgbClr val="373737"/>
                </a:solidFill>
              </a:rPr>
              <a:t>Slide 8-9: Medications/dose/frequency</a:t>
            </a:r>
          </a:p>
          <a:p>
            <a:pPr marL="368300" lvl="0" indent="-317500" rtl="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400" b="0">
                <a:solidFill>
                  <a:srgbClr val="373737"/>
                </a:solidFill>
              </a:rPr>
              <a:t>Slide 10: Signs and symptoms for dealing with certain symptoms/or secondary conditions </a:t>
            </a:r>
          </a:p>
          <a:p>
            <a:pPr marL="368300" lvl="0" indent="-317500" rtl="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400" b="0">
                <a:solidFill>
                  <a:srgbClr val="373737"/>
                </a:solidFill>
              </a:rPr>
              <a:t>Slide 11: Immunization record</a:t>
            </a:r>
          </a:p>
          <a:p>
            <a:pPr marL="368300" lvl="0" indent="-317500" rtl="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400" b="0">
                <a:solidFill>
                  <a:srgbClr val="373737"/>
                </a:solidFill>
              </a:rPr>
              <a:t>Slide 12: Allergies</a:t>
            </a:r>
          </a:p>
          <a:p>
            <a:pPr marL="368300" lvl="0" indent="-317500" rtl="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400" b="0">
                <a:solidFill>
                  <a:srgbClr val="373737"/>
                </a:solidFill>
              </a:rPr>
              <a:t>Slide 13: Post-surgical implants </a:t>
            </a:r>
          </a:p>
          <a:p>
            <a:pPr lvl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Clr>
                <a:srgbClr val="000000"/>
              </a:buClr>
              <a:buSzPct val="77777"/>
              <a:buFont typeface="Arial"/>
              <a:buNone/>
            </a:pPr>
            <a:r>
              <a:rPr lang="en" sz="1800">
                <a:solidFill>
                  <a:srgbClr val="111111"/>
                </a:solidFill>
              </a:rPr>
              <a:t>SECTION 2: DAILY SCHEDULE</a:t>
            </a:r>
          </a:p>
          <a:p>
            <a:endParaRPr lang="en" sz="1800">
              <a:solidFill>
                <a:srgbClr val="111111"/>
              </a:solidFill>
            </a:endParaRPr>
          </a:p>
          <a:p>
            <a:pPr marL="368300" lvl="0" indent="-317500" rtl="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400" b="0">
                <a:solidFill>
                  <a:srgbClr val="373737"/>
                </a:solidFill>
              </a:rPr>
              <a:t>Slide 16: AM Routine</a:t>
            </a:r>
          </a:p>
          <a:p>
            <a:pPr marL="368300" lvl="0" indent="-317500" rtl="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400" b="0">
                <a:solidFill>
                  <a:srgbClr val="373737"/>
                </a:solidFill>
              </a:rPr>
              <a:t>Slide 17: Bedtime Routine</a:t>
            </a:r>
          </a:p>
          <a:p>
            <a:pPr marL="368300" lvl="0" indent="-317500" rtl="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400" b="0">
                <a:solidFill>
                  <a:srgbClr val="373737"/>
                </a:solidFill>
              </a:rPr>
              <a:t>Slide 18: Toileting Routine</a:t>
            </a:r>
          </a:p>
          <a:p>
            <a:pPr marL="368300" lvl="0" indent="-317500" rtl="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400" b="0">
                <a:solidFill>
                  <a:srgbClr val="373737"/>
                </a:solidFill>
              </a:rPr>
              <a:t>Slide 19: Stretching/walking</a:t>
            </a:r>
          </a:p>
          <a:p>
            <a:pPr marL="368300" lvl="0" indent="-317500" rtl="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400" b="0">
                <a:solidFill>
                  <a:srgbClr val="373737"/>
                </a:solidFill>
              </a:rPr>
              <a:t>Slide 20: Care/directions of any specific appliances/aids</a:t>
            </a:r>
          </a:p>
          <a:p>
            <a:endParaRPr lang="en" sz="1400" b="0">
              <a:solidFill>
                <a:srgbClr val="373737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>
            <a:spLocks noGrp="1"/>
          </p:cNvSpPr>
          <p:nvPr>
            <p:ph type="title"/>
          </p:nvPr>
        </p:nvSpPr>
        <p:spPr>
          <a:xfrm>
            <a:off x="390600" y="230237"/>
            <a:ext cx="4145999" cy="1276199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algn="ctr">
              <a:buNone/>
            </a:pPr>
            <a:r>
              <a:rPr lang="en">
                <a:solidFill>
                  <a:srgbClr val="CCCCCC"/>
                </a:solidFill>
              </a:rPr>
              <a:t>Adjusting Arm Rest</a:t>
            </a:r>
          </a:p>
        </p:txBody>
      </p:sp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12799" cy="19049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Loosen the knobs 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Slide the armrests in or out to the desired width. 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Tighten the knobs</a:t>
            </a:r>
          </a:p>
        </p:txBody>
      </p:sp>
      <p:sp>
        <p:nvSpPr>
          <p:cNvPr id="358" name="Shape 358"/>
          <p:cNvSpPr/>
          <p:nvPr/>
        </p:nvSpPr>
        <p:spPr>
          <a:xfrm>
            <a:off x="565850" y="3774812"/>
            <a:ext cx="3395893" cy="276178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59" name="Shape 359"/>
          <p:cNvSpPr/>
          <p:nvPr/>
        </p:nvSpPr>
        <p:spPr>
          <a:xfrm>
            <a:off x="4921650" y="3641662"/>
            <a:ext cx="3295650" cy="268605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360" name="Shape 360"/>
          <p:cNvSpPr txBox="1"/>
          <p:nvPr/>
        </p:nvSpPr>
        <p:spPr>
          <a:xfrm>
            <a:off x="5049150" y="230237"/>
            <a:ext cx="3706499" cy="10875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algn="ctr">
              <a:buNone/>
            </a:pPr>
            <a:r>
              <a:rPr lang="en" sz="3600" b="1">
                <a:solidFill>
                  <a:srgbClr val="CCCCCC"/>
                </a:solidFill>
              </a:rPr>
              <a:t>Adjusting the Seat</a:t>
            </a:r>
          </a:p>
        </p:txBody>
      </p:sp>
      <p:sp>
        <p:nvSpPr>
          <p:cNvPr id="361" name="Shape 361"/>
          <p:cNvSpPr txBox="1"/>
          <p:nvPr/>
        </p:nvSpPr>
        <p:spPr>
          <a:xfrm>
            <a:off x="5149050" y="1597975"/>
            <a:ext cx="3506700" cy="17087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marL="457200" lvl="0" indent="-3810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/>
              <a:t>Pull lever up </a:t>
            </a:r>
          </a:p>
          <a:p>
            <a:pPr marL="457200" lvl="0" indent="-3810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/>
              <a:t>move seat to desired position</a:t>
            </a:r>
          </a:p>
          <a:p>
            <a:pPr marL="457200" lvl="0" indent="-3810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/>
              <a:t>pull lever down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4D79"/>
        </a:solidFill>
        <a:effectLst/>
      </p:bgPr>
    </p:bg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title"/>
          </p:nvPr>
        </p:nvSpPr>
        <p:spPr>
          <a:xfrm>
            <a:off x="301825" y="1850432"/>
            <a:ext cx="8229600" cy="25190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n" sz="6000" i="1">
                <a:solidFill>
                  <a:srgbClr val="CCCCCC"/>
                </a:solidFill>
              </a:rPr>
              <a:t>Miscellaneous Information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CAFF"/>
        </a:solidFill>
        <a:effectLst/>
      </p:bgPr>
    </p:bg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title"/>
          </p:nvPr>
        </p:nvSpPr>
        <p:spPr>
          <a:xfrm>
            <a:off x="457200" y="94928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marL="0" indent="0">
              <a:buNone/>
            </a:pPr>
            <a:r>
              <a:rPr lang="en" sz="3000" b="0" i="1">
                <a:solidFill>
                  <a:srgbClr val="373737"/>
                </a:solidFill>
              </a:rPr>
              <a:t>Include Instructions/warranties for electronic equipment </a:t>
            </a:r>
          </a:p>
        </p:txBody>
      </p:sp>
      <p:sp>
        <p:nvSpPr>
          <p:cNvPr id="372" name="Shape 372"/>
          <p:cNvSpPr/>
          <p:nvPr/>
        </p:nvSpPr>
        <p:spPr>
          <a:xfrm>
            <a:off x="2118447" y="2038111"/>
            <a:ext cx="4855230" cy="456438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title"/>
          </p:nvPr>
        </p:nvSpPr>
        <p:spPr>
          <a:xfrm>
            <a:off x="457200" y="5059412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3000">
                <a:solidFill>
                  <a:srgbClr val="373737"/>
                </a:solidFill>
              </a:rPr>
              <a:t>Financial Aid/Vocational Rehab counselor contact information</a:t>
            </a:r>
          </a:p>
        </p:txBody>
      </p:sp>
      <p:sp>
        <p:nvSpPr>
          <p:cNvPr id="378" name="Shape 378"/>
          <p:cNvSpPr/>
          <p:nvPr/>
        </p:nvSpPr>
        <p:spPr>
          <a:xfrm>
            <a:off x="518138" y="274282"/>
            <a:ext cx="8263398" cy="472870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 txBox="1">
            <a:spLocks noGrp="1"/>
          </p:cNvSpPr>
          <p:nvPr>
            <p:ph type="title"/>
          </p:nvPr>
        </p:nvSpPr>
        <p:spPr>
          <a:xfrm>
            <a:off x="457200" y="928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algn="ctr">
              <a:buNone/>
            </a:pPr>
            <a:r>
              <a:rPr lang="en"/>
              <a:t>Sample Letter of Accommodation</a:t>
            </a:r>
          </a:p>
        </p:txBody>
      </p:sp>
      <p:sp>
        <p:nvSpPr>
          <p:cNvPr id="384" name="Shape 384"/>
          <p:cNvSpPr txBox="1">
            <a:spLocks noGrp="1"/>
          </p:cNvSpPr>
          <p:nvPr>
            <p:ph type="body" idx="1"/>
          </p:nvPr>
        </p:nvSpPr>
        <p:spPr>
          <a:xfrm>
            <a:off x="2453650" y="1235837"/>
            <a:ext cx="4109099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E06666"/>
                </a:solidFill>
                <a:latin typeface="Verdana"/>
                <a:ea typeface="Verdana"/>
                <a:cs typeface="Verdana"/>
                <a:sym typeface="Verdana"/>
              </a:rPr>
              <a:t>To whom it may concern: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E06666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E06666"/>
                </a:solidFill>
                <a:latin typeface="Verdana"/>
                <a:ea typeface="Verdana"/>
                <a:cs typeface="Verdana"/>
                <a:sym typeface="Verdana"/>
              </a:rPr>
              <a:t> Jane Doe  is eligible to receive the following academic accommodations:</a:t>
            </a:r>
          </a:p>
          <a:p>
            <a:endParaRPr lang="en" sz="1200">
              <a:solidFill>
                <a:srgbClr val="E0666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E06666"/>
                </a:solidFill>
                <a:latin typeface="Verdana"/>
                <a:ea typeface="Verdana"/>
                <a:cs typeface="Verdana"/>
                <a:sym typeface="Verdana"/>
              </a:rPr>
              <a:t>1)     Extended time for 2x length of exam</a:t>
            </a:r>
          </a:p>
          <a:p>
            <a:endParaRPr lang="en" sz="1200">
              <a:solidFill>
                <a:srgbClr val="E0666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E06666"/>
                </a:solidFill>
                <a:latin typeface="Verdana"/>
                <a:ea typeface="Verdana"/>
                <a:cs typeface="Verdana"/>
                <a:sym typeface="Verdana"/>
              </a:rPr>
              <a:t>2)     A scribe for class notes and exams</a:t>
            </a:r>
          </a:p>
          <a:p>
            <a:endParaRPr lang="en" sz="1200">
              <a:solidFill>
                <a:srgbClr val="E0666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E06666"/>
                </a:solidFill>
                <a:latin typeface="Verdana"/>
                <a:ea typeface="Verdana"/>
                <a:cs typeface="Verdana"/>
                <a:sym typeface="Verdana"/>
              </a:rPr>
              <a:t>3)     Ability to take exam on alternate day if more than one exam is scheduled.</a:t>
            </a:r>
          </a:p>
          <a:p>
            <a:endParaRPr lang="en" sz="1200">
              <a:solidFill>
                <a:srgbClr val="E0666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E06666"/>
                </a:solidFill>
                <a:latin typeface="Verdana"/>
                <a:ea typeface="Verdana"/>
                <a:cs typeface="Verdana"/>
                <a:sym typeface="Verdana"/>
              </a:rPr>
              <a:t>4)     Extended time on assignments with pre-approval from professor.</a:t>
            </a:r>
          </a:p>
          <a:p>
            <a:endParaRPr lang="en" sz="1200">
              <a:solidFill>
                <a:srgbClr val="E0666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E06666"/>
                </a:solidFill>
                <a:latin typeface="Verdana"/>
                <a:ea typeface="Verdana"/>
                <a:cs typeface="Verdana"/>
                <a:sym typeface="Verdana"/>
              </a:rPr>
              <a:t>I thank you for considering the above accommodations. I'll be speaking with you to answer/clarify any questions you might have.</a:t>
            </a:r>
          </a:p>
          <a:p>
            <a:endParaRPr lang="en" sz="1200">
              <a:solidFill>
                <a:srgbClr val="E06666"/>
              </a:solidFill>
              <a:latin typeface="Verdana"/>
              <a:ea typeface="Verdana"/>
              <a:cs typeface="Verdana"/>
              <a:sym typeface="Verdana"/>
            </a:endParaRPr>
          </a:p>
          <a:p>
            <a:endParaRPr lang="en" sz="1200">
              <a:solidFill>
                <a:srgbClr val="E0666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E06666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endParaRPr lang="en" sz="1200">
              <a:solidFill>
                <a:srgbClr val="E06666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446818" y="350908"/>
            <a:ext cx="8240100" cy="5658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algn="ctr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lang="en" sz="2400">
                <a:solidFill>
                  <a:srgbClr val="111111"/>
                </a:solidFill>
              </a:rPr>
              <a:t>ME Book Contents Continued</a:t>
            </a:r>
          </a:p>
          <a:p>
            <a:pPr lvl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lang="en" sz="1800">
                <a:solidFill>
                  <a:srgbClr val="111111"/>
                </a:solidFill>
              </a:rPr>
              <a:t>SECTION 3: SHOWERING/ BOWEL PROGRAMS</a:t>
            </a:r>
          </a:p>
          <a:p>
            <a:pPr marL="368300" lvl="0" indent="-298450" rtl="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100" b="0">
                <a:solidFill>
                  <a:srgbClr val="373737"/>
                </a:solidFill>
              </a:rPr>
              <a:t>Slide 22: Detailed directions and preferences of shower routine (best if step by step bullets)</a:t>
            </a:r>
          </a:p>
          <a:p>
            <a:pPr marL="368300" lvl="0" indent="-298450" rtl="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100" b="0">
                <a:solidFill>
                  <a:srgbClr val="373737"/>
                </a:solidFill>
              </a:rPr>
              <a:t>Slide 23: Detailed directions if a Bowel Program is utilized</a:t>
            </a:r>
          </a:p>
          <a:p>
            <a:pPr marL="368300" lvl="0" indent="-298450" rtl="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100" b="0">
                <a:solidFill>
                  <a:srgbClr val="373737"/>
                </a:solidFill>
              </a:rPr>
              <a:t>Side 24: Signs and symptoms individual experiences if constipated and ways to alleviate.</a:t>
            </a:r>
          </a:p>
          <a:p>
            <a:pPr lvl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lang="en" sz="1800">
                <a:solidFill>
                  <a:srgbClr val="111111"/>
                </a:solidFill>
              </a:rPr>
              <a:t>SECTION 4: WHEELCHAIR MAINTENANCE/CHARGING INSTRUCTIONS</a:t>
            </a:r>
          </a:p>
          <a:p>
            <a:pPr marL="368300" lvl="0" indent="-298450" rtl="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100" b="0">
                <a:solidFill>
                  <a:srgbClr val="373737"/>
                </a:solidFill>
              </a:rPr>
              <a:t>Slide 26: Provide details of type of wheelchair</a:t>
            </a:r>
          </a:p>
          <a:p>
            <a:pPr marL="368300" lvl="0" indent="-298450" rtl="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100" b="0">
                <a:solidFill>
                  <a:srgbClr val="373737"/>
                </a:solidFill>
              </a:rPr>
              <a:t>Slide 26: Include Serial numbers, and insurance information if maintenance is required</a:t>
            </a:r>
          </a:p>
          <a:p>
            <a:pPr marL="368300" lvl="0" indent="-298450" rtl="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100" b="0">
                <a:solidFill>
                  <a:srgbClr val="373737"/>
                </a:solidFill>
              </a:rPr>
              <a:t>Slide 27: Have picture to show where/how to charge chair. Give written directions also.</a:t>
            </a:r>
          </a:p>
          <a:p>
            <a:pPr marL="368300" lvl="0" indent="-298450" rtl="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100" b="0">
                <a:solidFill>
                  <a:srgbClr val="373737"/>
                </a:solidFill>
              </a:rPr>
              <a:t>Slide 28-29: Have pictures which show how to put chair in manual, and any other important information about chair.</a:t>
            </a:r>
          </a:p>
          <a:p>
            <a:pPr lvl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lang="en" sz="1800">
                <a:solidFill>
                  <a:srgbClr val="111111"/>
                </a:solidFill>
              </a:rPr>
              <a:t>SECTION 5: MISCELLANEOUS (ANYTHING THAT DOESN'T FIT IN ANOTHER COLUMN, BUT WOULD BE HELPFUL INFORMATION)</a:t>
            </a:r>
          </a:p>
          <a:p>
            <a:pPr marL="368300" lvl="0" indent="-298450" rtl="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100" b="0">
                <a:solidFill>
                  <a:srgbClr val="373737"/>
                </a:solidFill>
              </a:rPr>
              <a:t>Slide 31: Instructions/warranties for electronic equipment </a:t>
            </a:r>
          </a:p>
          <a:p>
            <a:pPr marL="368300" lvl="0" indent="-298450" rtl="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100" b="0">
                <a:solidFill>
                  <a:srgbClr val="373737"/>
                </a:solidFill>
              </a:rPr>
              <a:t>Slide 32: Financial Aid/Vocational Rehab counselor contact information</a:t>
            </a:r>
          </a:p>
          <a:p>
            <a:pPr marL="368300" lvl="0" indent="-298450" rtl="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100" b="0">
                <a:solidFill>
                  <a:srgbClr val="373737"/>
                </a:solidFill>
              </a:rPr>
              <a:t>Slide 33: Copy of Letter of Accommodation</a:t>
            </a:r>
          </a:p>
          <a:p>
            <a:endParaRPr lang="en" sz="1100" b="0">
              <a:solidFill>
                <a:srgbClr val="373737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633650" y="1271031"/>
            <a:ext cx="8229600" cy="19316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marL="0" lvl="0" indent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lang="en">
                <a:solidFill>
                  <a:srgbClr val="111111"/>
                </a:solidFill>
              </a:rPr>
              <a:t>DISABILITY SPECIFIC ATTRIBUTES</a:t>
            </a:r>
          </a:p>
          <a:p>
            <a:endParaRPr lang="en">
              <a:solidFill>
                <a:srgbClr val="11111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665100" y="212355"/>
            <a:ext cx="4202700" cy="28553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algn="ctr" rtl="0">
              <a:buNone/>
            </a:pPr>
            <a:r>
              <a:rPr lang="en" sz="2400">
                <a:solidFill>
                  <a:schemeClr val="lt1"/>
                </a:solidFill>
              </a:rPr>
              <a:t>You can include How-To videos via dropbox.com, google.doc... Include step by step pictures for routines and equipment usage</a:t>
            </a:r>
          </a:p>
          <a:p>
            <a:endParaRPr lang="en" sz="2400">
              <a:solidFill>
                <a:schemeClr val="lt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A7D6"/>
        </a:solidFill>
        <a:effectLst/>
      </p:bgPr>
    </p:bg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 rot="22432">
            <a:off x="570135" y="4306546"/>
            <a:ext cx="8229474" cy="199804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4000">
                <a:solidFill>
                  <a:srgbClr val="000000"/>
                </a:solidFill>
              </a:rPr>
              <a:t>Include a letter from MD which gives more specific info on you and your disability.</a:t>
            </a:r>
            <a:r>
              <a:rPr lang="en" sz="1100" b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12" name="Shape 212"/>
          <p:cNvSpPr/>
          <p:nvPr/>
        </p:nvSpPr>
        <p:spPr>
          <a:xfrm>
            <a:off x="2716611" y="420698"/>
            <a:ext cx="3710776" cy="355079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280774" y="305781"/>
            <a:ext cx="8229600" cy="8109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marL="914400" indent="457200">
              <a:buNone/>
            </a:pPr>
            <a:r>
              <a:rPr lang="en" sz="3200" b="0">
                <a:solidFill>
                  <a:srgbClr val="000000"/>
                </a:solidFill>
              </a:rPr>
              <a:t>Medications/Dose/Frequency</a:t>
            </a:r>
            <a:r>
              <a:rPr lang="en" sz="1100" b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218" name="Shape 218"/>
          <p:cNvGraphicFramePr/>
          <p:nvPr/>
        </p:nvGraphicFramePr>
        <p:xfrm>
          <a:off x="263618" y="1511525"/>
          <a:ext cx="5867625" cy="6575820"/>
        </p:xfrm>
        <a:graphic>
          <a:graphicData uri="http://schemas.openxmlformats.org/drawingml/2006/table">
            <a:tbl>
              <a:tblPr>
                <a:noFill/>
                <a:tableStyleId>{C68CD595-F83F-488A-820E-95FD7DF34EC9}</a:tableStyleId>
              </a:tblPr>
              <a:tblGrid>
                <a:gridCol w="1952825"/>
                <a:gridCol w="1387725"/>
                <a:gridCol w="2527075"/>
              </a:tblGrid>
              <a:tr h="5674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 sz="1800" b="1"/>
                        <a:t>Medication</a:t>
                      </a:r>
                    </a:p>
                    <a:p>
                      <a:endParaRPr lang="en"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 sz="1800" b="1"/>
                        <a:t>Dosage</a:t>
                      </a:r>
                    </a:p>
                    <a:p>
                      <a:endParaRPr lang="en"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 sz="1800" b="1"/>
                        <a:t>Frequency</a:t>
                      </a:r>
                    </a:p>
                    <a:p>
                      <a:endParaRPr lang="en" sz="1800" b="1"/>
                    </a:p>
                  </a:txBody>
                  <a:tcPr marL="91425" marR="91425" marT="91425" marB="91425"/>
                </a:tc>
              </a:tr>
              <a:tr h="919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/>
                        <a:t>Antispasmodics</a:t>
                      </a:r>
                    </a:p>
                    <a:p>
                      <a:pPr marL="457200" lvl="0" indent="-317500" rtl="0">
                        <a:lnSpc>
                          <a:spcPct val="115000"/>
                        </a:lnSpc>
                        <a:buClr>
                          <a:srgbClr val="000000"/>
                        </a:buClr>
                        <a:buSzPct val="166666"/>
                        <a:buFont typeface="Arial"/>
                        <a:buChar char="•"/>
                      </a:pPr>
                      <a:r>
                        <a:rPr lang="en"/>
                        <a:t>Colofac</a:t>
                      </a:r>
                    </a:p>
                    <a:p>
                      <a:pPr marL="457200" lvl="0" indent="-317500" rtl="0">
                        <a:lnSpc>
                          <a:spcPct val="115000"/>
                        </a:lnSpc>
                        <a:buClr>
                          <a:srgbClr val="000000"/>
                        </a:buClr>
                        <a:buSzPct val="166666"/>
                        <a:buFont typeface="Arial"/>
                        <a:buChar char="•"/>
                      </a:pPr>
                      <a:r>
                        <a:rPr lang="en"/>
                        <a:t>Atropine</a:t>
                      </a:r>
                    </a:p>
                    <a:p>
                      <a:endParaRPr lang="en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/>
                        <a:t>2</a:t>
                      </a:r>
                    </a:p>
                    <a:p>
                      <a:endParaRPr lang="en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/>
                        <a:t>Every 6hrs</a:t>
                      </a:r>
                    </a:p>
                    <a:p>
                      <a:pPr lvl="0" rtl="0">
                        <a:buNone/>
                      </a:pPr>
                      <a:r>
                        <a:rPr lang="en">
                          <a:solidFill>
                            <a:srgbClr val="333333"/>
                          </a:solidFill>
                        </a:rPr>
                        <a:t>One tablet three times a day</a:t>
                      </a:r>
                    </a:p>
                    <a:p>
                      <a:pPr lvl="0" rtl="0">
                        <a:buNone/>
                      </a:pPr>
                      <a:r>
                        <a:rPr lang="en"/>
                        <a:t>One tablet every 4 to 6 hours </a:t>
                      </a:r>
                    </a:p>
                  </a:txBody>
                  <a:tcPr marL="91425" marR="91425" marT="91425" marB="91425"/>
                </a:tc>
              </a:tr>
              <a:tr h="13168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/>
                        <a:t>Anticonvulsants</a:t>
                      </a:r>
                    </a:p>
                    <a:p>
                      <a:pPr marL="457200" marR="0" lvl="0" indent="-3175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66666"/>
                        <a:buFont typeface="Arial"/>
                        <a:buChar char="•"/>
                      </a:pPr>
                      <a:r>
                        <a:rPr lang="en"/>
                        <a:t>Phenytoin</a:t>
                      </a:r>
                    </a:p>
                    <a:p>
                      <a:endParaRPr lang="en"/>
                    </a:p>
                    <a:p>
                      <a:pPr marL="457200" lvl="0" indent="-317500" rtl="0">
                        <a:lnSpc>
                          <a:spcPct val="115000"/>
                        </a:lnSpc>
                        <a:buClr>
                          <a:srgbClr val="000000"/>
                        </a:buClr>
                        <a:buSzPct val="166666"/>
                        <a:buFont typeface="Arial"/>
                        <a:buChar char="•"/>
                      </a:pPr>
                      <a:r>
                        <a:rPr lang="en"/>
                        <a:t>Phenobarbital</a:t>
                      </a:r>
                    </a:p>
                    <a:p>
                      <a:endParaRPr lang="en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/>
                        <a:t>1</a:t>
                      </a:r>
                    </a:p>
                    <a:p>
                      <a:endParaRPr lang="en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/>
                        <a:t>
One tablet </a:t>
                      </a:r>
                      <a:r>
                        <a:rPr lang="en" sz="1000"/>
                        <a:t> </a:t>
                      </a:r>
                      <a:r>
                        <a:rPr lang="en"/>
                        <a:t>two or three times a day</a:t>
                      </a:r>
                    </a:p>
                    <a:p>
                      <a:pPr lvl="0" rtl="0">
                        <a:buNone/>
                      </a:pPr>
                      <a:r>
                        <a:rPr lang="en"/>
                        <a:t>One tablet one to three times a day</a:t>
                      </a:r>
                    </a:p>
                    <a:p>
                      <a:endParaRPr lang="en"/>
                    </a:p>
                  </a:txBody>
                  <a:tcPr marL="91425" marR="91425" marT="91425" marB="91425"/>
                </a:tc>
              </a:tr>
              <a:tr h="13168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/>
                        <a:t>Anticholinergics</a:t>
                      </a:r>
                    </a:p>
                    <a:p>
                      <a:pPr marL="457200" lvl="0" indent="-317500" rtl="0">
                        <a:lnSpc>
                          <a:spcPct val="115000"/>
                        </a:lnSpc>
                        <a:buClr>
                          <a:srgbClr val="000000"/>
                        </a:buClr>
                        <a:buSzPct val="166666"/>
                        <a:buFont typeface="Arial"/>
                        <a:buChar char="•"/>
                      </a:pPr>
                      <a:r>
                        <a:rPr lang="en"/>
                        <a:t>ipratropium bromide</a:t>
                      </a:r>
                    </a:p>
                    <a:p>
                      <a:pPr marL="457200" lvl="0" indent="-317500" rtl="0">
                        <a:lnSpc>
                          <a:spcPct val="115000"/>
                        </a:lnSpc>
                        <a:buClr>
                          <a:srgbClr val="000000"/>
                        </a:buClr>
                        <a:buSzPct val="166666"/>
                        <a:buFont typeface="Arial"/>
                        <a:buChar char="•"/>
                      </a:pPr>
                      <a:r>
                        <a:rPr lang="en"/>
                        <a:t>oxitropium bromide</a:t>
                      </a:r>
                    </a:p>
                    <a:p>
                      <a:endParaRPr lang="en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/>
                        <a:t>1</a:t>
                      </a:r>
                    </a:p>
                    <a:p>
                      <a:endParaRPr lang="en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/>
                        <a:t>
Inhale 2-4 puffs 3-4 times daily</a:t>
                      </a:r>
                    </a:p>
                    <a:p>
                      <a:endParaRPr lang="en"/>
                    </a:p>
                    <a:p>
                      <a:pPr lvl="0" rtl="0">
                        <a:buNone/>
                      </a:pPr>
                      <a:r>
                        <a:rPr lang="en"/>
                        <a:t>Inhale 2 puffs 2-3 times daily</a:t>
                      </a:r>
                    </a:p>
                  </a:txBody>
                  <a:tcPr marL="91425" marR="91425" marT="91425" marB="91425"/>
                </a:tc>
              </a:tr>
              <a:tr h="322700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</a:tr>
              <a:tr h="322700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</a:tr>
              <a:tr h="322700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</a:tr>
              <a:tr h="322700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219" name="Shape 219"/>
          <p:cNvSpPr/>
          <p:nvPr/>
        </p:nvSpPr>
        <p:spPr>
          <a:xfrm>
            <a:off x="6266158" y="1583891"/>
            <a:ext cx="2735346" cy="443749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9"/>
        </a:solidFill>
        <a:effectLst/>
      </p:bgPr>
    </p:bg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280750" y="23193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2400" i="1">
                <a:solidFill>
                  <a:srgbClr val="373737"/>
                </a:solidFill>
              </a:rPr>
              <a:t>If you want to set up your meds a week at a time, bring a pill container. - A PA can set it up for you if you want them to.</a:t>
            </a:r>
          </a:p>
        </p:txBody>
      </p:sp>
      <p:sp>
        <p:nvSpPr>
          <p:cNvPr id="225" name="Shape 225"/>
          <p:cNvSpPr/>
          <p:nvPr/>
        </p:nvSpPr>
        <p:spPr>
          <a:xfrm>
            <a:off x="760362" y="3800137"/>
            <a:ext cx="3097997" cy="21431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26" name="Shape 226"/>
          <p:cNvSpPr/>
          <p:nvPr/>
        </p:nvSpPr>
        <p:spPr>
          <a:xfrm>
            <a:off x="4684226" y="576262"/>
            <a:ext cx="3750708" cy="174307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Custom 432">
      <a:dk1>
        <a:srgbClr val="CA0001"/>
      </a:dk1>
      <a:lt1>
        <a:srgbClr val="ECE47C"/>
      </a:lt1>
      <a:dk2>
        <a:srgbClr val="000000"/>
      </a:dk2>
      <a:lt2>
        <a:srgbClr val="FFFFFF"/>
      </a:lt2>
      <a:accent1>
        <a:srgbClr val="E26F01"/>
      </a:accent1>
      <a:accent2>
        <a:srgbClr val="723C75"/>
      </a:accent2>
      <a:accent3>
        <a:srgbClr val="69B19F"/>
      </a:accent3>
      <a:accent4>
        <a:srgbClr val="BC5828"/>
      </a:accent4>
      <a:accent5>
        <a:srgbClr val="800000"/>
      </a:accent5>
      <a:accent6>
        <a:srgbClr val="333333"/>
      </a:accent6>
      <a:hlink>
        <a:srgbClr val="ECE47C"/>
      </a:hlink>
      <a:folHlink>
        <a:srgbClr val="FF51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>
  <a:themeElements>
    <a:clrScheme name="Custom 352">
      <a:dk1>
        <a:srgbClr val="333333"/>
      </a:dk1>
      <a:lt1>
        <a:srgbClr val="FFFFFF"/>
      </a:lt1>
      <a:dk2>
        <a:srgbClr val="800000"/>
      </a:dk2>
      <a:lt2>
        <a:srgbClr val="CCCCCC"/>
      </a:lt2>
      <a:accent1>
        <a:srgbClr val="0E427E"/>
      </a:accent1>
      <a:accent2>
        <a:srgbClr val="C5AF48"/>
      </a:accent2>
      <a:accent3>
        <a:srgbClr val="327C56"/>
      </a:accent3>
      <a:accent4>
        <a:srgbClr val="387B7D"/>
      </a:accent4>
      <a:accent5>
        <a:srgbClr val="BA7436"/>
      </a:accent5>
      <a:accent6>
        <a:srgbClr val="804000"/>
      </a:accent6>
      <a:hlink>
        <a:srgbClr val="1D6B8D"/>
      </a:hlink>
      <a:folHlink>
        <a:srgbClr val="103B4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1795</Words>
  <Application>Microsoft Office PowerPoint</Application>
  <PresentationFormat>On-screen Show (4:3)</PresentationFormat>
  <Paragraphs>241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/>
      <vt:lpstr/>
      <vt:lpstr/>
      <vt:lpstr/>
      <vt:lpstr/>
      <vt:lpstr>All about ME Book </vt:lpstr>
      <vt:lpstr>MY LIFE AS JANE DOE </vt:lpstr>
      <vt:lpstr>ME Book Contents SECTION 1: DISABILITY SPECIFIC ATTRIBUTE  Slide 7: Letter from MD  Slide 8-9: Medications/dose/frequency Slide 10: Signs and symptoms for dealing with certain symptoms/or secondary conditions  Slide 11: Immunization record Slide 12: Allergies Slide 13: Post-surgical implants  SECTION 2: DAILY SCHEDULE  Slide 16: AM Routine Slide 17: Bedtime Routine Slide 18: Toileting Routine Slide 19: Stretching/walking Slide 20: Care/directions of any specific appliances/aids </vt:lpstr>
      <vt:lpstr>ME Book Contents Continued SECTION 3: SHOWERING/ BOWEL PROGRAMS Slide 22: Detailed directions and preferences of shower routine (best if step by step bullets) Slide 23: Detailed directions if a Bowel Program is utilized Side 24: Signs and symptoms individual experiences if constipated and ways to alleviate. SECTION 4: WHEELCHAIR MAINTENANCE/CHARGING INSTRUCTIONS Slide 26: Provide details of type of wheelchair Slide 26: Include Serial numbers, and insurance information if maintenance is required Slide 27: Have picture to show where/how to charge chair. Give written directions also. Slide 28-29: Have pictures which show how to put chair in manual, and any other important information about chair. SECTION 5: MISCELLANEOUS (ANYTHING THAT DOESN'T FIT IN ANOTHER COLUMN, BUT WOULD BE HELPFUL INFORMATION) Slide 31: Instructions/warranties for electronic equipment  Slide 32: Financial Aid/Vocational Rehab counselor contact information Slide 33: Copy of Letter of Accommodation </vt:lpstr>
      <vt:lpstr>DISABILITY SPECIFIC ATTRIBUTES </vt:lpstr>
      <vt:lpstr>You can include How-To videos via dropbox.com, google.doc... Include step by step pictures for routines and equipment usage </vt:lpstr>
      <vt:lpstr>Include a letter from MD which gives more specific info on you and your disability. </vt:lpstr>
      <vt:lpstr>Medications/Dose/Frequency </vt:lpstr>
      <vt:lpstr>If you want to set up your meds a week at a time, bring a pill container. - A PA can set it up for you if you want them to.</vt:lpstr>
      <vt:lpstr>Signs and symptoms for dealing with certain conditions from your disability ~ for example, Autonomic Dysreflexia:</vt:lpstr>
      <vt:lpstr>Immunization Record</vt:lpstr>
      <vt:lpstr>List allergies to medicine or food, what happens if you’re exposed to allergen, and treatment if exposed.</vt:lpstr>
      <vt:lpstr>Do you have any post-surgical implants? </vt:lpstr>
      <vt:lpstr>DAILY SCHEDULE</vt:lpstr>
      <vt:lpstr>PowerPoint Presentation</vt:lpstr>
      <vt:lpstr>AM ROUTINE</vt:lpstr>
      <vt:lpstr>BEDTIME ROUTINE</vt:lpstr>
      <vt:lpstr>TOILETING ROUTINE</vt:lpstr>
      <vt:lpstr>STRETCHING/WALKING</vt:lpstr>
      <vt:lpstr>PowerPoint Presentation</vt:lpstr>
      <vt:lpstr>CARE DIRECTIONS OF APPLIANCES</vt:lpstr>
      <vt:lpstr>PowerPoint Presentation</vt:lpstr>
      <vt:lpstr>Shower Routine</vt:lpstr>
      <vt:lpstr>Bowel Program</vt:lpstr>
      <vt:lpstr>Symptoms and signs of constipation</vt:lpstr>
      <vt:lpstr>Wheelchair Maintainence/Charging Instructions</vt:lpstr>
      <vt:lpstr>Wheelchair Maintenance</vt:lpstr>
      <vt:lpstr>Wheelchair Charging Instructions</vt:lpstr>
      <vt:lpstr>Putting Chair in Manual</vt:lpstr>
      <vt:lpstr>Adjusting Arm Rest</vt:lpstr>
      <vt:lpstr>Miscellaneous Information</vt:lpstr>
      <vt:lpstr>Include Instructions/warranties for electronic equipment </vt:lpstr>
      <vt:lpstr>Financial Aid/Vocational Rehab counselor contact information</vt:lpstr>
      <vt:lpstr>Sample Letter of Accommodation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ME Book </dc:title>
  <dc:creator>Lindahl-Lewis, Paige E</dc:creator>
  <cp:lastModifiedBy>Paige Lindahl-Lewis</cp:lastModifiedBy>
  <cp:revision>1</cp:revision>
  <dcterms:modified xsi:type="dcterms:W3CDTF">2012-05-25T17:01:39Z</dcterms:modified>
</cp:coreProperties>
</file>